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4" r:id="rId3"/>
    <p:sldId id="297" r:id="rId5"/>
    <p:sldId id="295" r:id="rId6"/>
    <p:sldId id="352" r:id="rId7"/>
    <p:sldId id="368" r:id="rId8"/>
    <p:sldId id="370" r:id="rId9"/>
    <p:sldId id="371" r:id="rId10"/>
    <p:sldId id="372" r:id="rId11"/>
    <p:sldId id="373" r:id="rId12"/>
    <p:sldId id="374" r:id="rId13"/>
    <p:sldId id="375" r:id="rId14"/>
    <p:sldId id="303" r:id="rId15"/>
    <p:sldId id="354" r:id="rId16"/>
    <p:sldId id="353" r:id="rId17"/>
    <p:sldId id="356" r:id="rId18"/>
    <p:sldId id="357" r:id="rId19"/>
    <p:sldId id="376" r:id="rId20"/>
    <p:sldId id="377" r:id="rId21"/>
    <p:sldId id="358" r:id="rId22"/>
    <p:sldId id="359" r:id="rId23"/>
    <p:sldId id="360" r:id="rId24"/>
    <p:sldId id="378" r:id="rId25"/>
    <p:sldId id="363" r:id="rId26"/>
    <p:sldId id="364" r:id="rId27"/>
    <p:sldId id="361" r:id="rId28"/>
    <p:sldId id="379" r:id="rId29"/>
    <p:sldId id="381" r:id="rId30"/>
    <p:sldId id="362" r:id="rId31"/>
  </p:sldIdLst>
  <p:sldSz cx="12190095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53A"/>
    <a:srgbClr val="027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howGuides="1">
      <p:cViewPr varScale="1">
        <p:scale>
          <a:sx n="86" d="100"/>
          <a:sy n="86" d="100"/>
        </p:scale>
        <p:origin x="610" y="67"/>
      </p:cViewPr>
      <p:guideLst>
        <p:guide orient="horz" pos="2200"/>
        <p:guide pos="6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60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E:\&#38382;&#21367;&#32467;&#2652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E:\&#38382;&#21367;&#32467;&#2652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&#38382;&#21367;&#32467;&#2652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E:\&#38382;&#21367;&#32467;&#26524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E:\&#38382;&#21367;&#32467;&#26524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E:\&#38382;&#21367;&#32467;&#26524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E:\&#38382;&#21367;&#32467;&#26524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E:\&#38382;&#21367;&#32467;&#26524;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E:\&#38382;&#21367;&#32467;&#2652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疫情期间使用平台统计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041649312786339"/>
          <c:y val="0.131124656885108"/>
          <c:w val="0.733316670832292"/>
          <c:h val="0.844802764180823"/>
        </c:manualLayout>
      </c:layout>
      <c:pieChart>
        <c:varyColors val="1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</c:spPr>
          <c:explosion val="0"/>
          <c:dPt>
            <c:idx val="0"/>
            <c:bubble3D val="0"/>
            <c:explosion val="8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explosion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[问卷结果.xlsx]Sheet1!$B$1:$H$1</c:f>
              <c:strCache>
                <c:ptCount val="7"/>
                <c:pt idx="0">
                  <c:v>微信</c:v>
                </c:pt>
                <c:pt idx="1">
                  <c:v>钉钉</c:v>
                </c:pt>
                <c:pt idx="2">
                  <c:v>QQ</c:v>
                </c:pt>
                <c:pt idx="3">
                  <c:v>腾讯会议</c:v>
                </c:pt>
                <c:pt idx="4">
                  <c:v>zoom</c:v>
                </c:pt>
                <c:pt idx="5">
                  <c:v>学习通</c:v>
                </c:pt>
                <c:pt idx="6">
                  <c:v>其他</c:v>
                </c:pt>
              </c:strCache>
            </c:strRef>
          </c:cat>
          <c:val>
            <c:numRef>
              <c:f>[问卷结果.xlsx]Sheet1!$B$2:$H$2</c:f>
              <c:numCache>
                <c:formatCode>General</c:formatCode>
                <c:ptCount val="7"/>
                <c:pt idx="0">
                  <c:v>124</c:v>
                </c:pt>
                <c:pt idx="1">
                  <c:v>77</c:v>
                </c:pt>
                <c:pt idx="2">
                  <c:v>51</c:v>
                </c:pt>
                <c:pt idx="3">
                  <c:v>32</c:v>
                </c:pt>
                <c:pt idx="4">
                  <c:v>12</c:v>
                </c:pt>
                <c:pt idx="5">
                  <c:v>8</c:v>
                </c:pt>
                <c:pt idx="6">
                  <c:v>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797862001943635"/>
          <c:y val="0.345473940871685"/>
          <c:w val="0.19783423573511"/>
          <c:h val="0.649954282231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微信等软件用于作业交互的缺点</a:t>
            </a:r>
            <a:endParaRPr lang="zh-CN" altLang="en-US" sz="1800" b="1"/>
          </a:p>
        </c:rich>
      </c:tx>
      <c:layout>
        <c:manualLayout>
          <c:xMode val="edge"/>
          <c:yMode val="edge"/>
          <c:x val="0.197353539923094"/>
          <c:y val="0.030482641828958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explosion val="0"/>
          <c:dPt>
            <c:idx val="0"/>
            <c:bubble3D val="0"/>
            <c:explosion val="8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explosion val="1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[问卷结果.xlsx]Sheet2!$B$1:$G$1</c:f>
              <c:strCache>
                <c:ptCount val="6"/>
                <c:pt idx="0">
                  <c:v>文件保存时间短</c:v>
                </c:pt>
                <c:pt idx="1">
                  <c:v>作业不能分类存储</c:v>
                </c:pt>
                <c:pt idx="2">
                  <c:v>检索困难</c:v>
                </c:pt>
                <c:pt idx="3">
                  <c:v>统计上交情况困难</c:v>
                </c:pt>
                <c:pt idx="4">
                  <c:v>批改情况反馈困难</c:v>
                </c:pt>
                <c:pt idx="5">
                  <c:v>其他</c:v>
                </c:pt>
              </c:strCache>
            </c:strRef>
          </c:cat>
          <c:val>
            <c:numRef>
              <c:f>[问卷结果.xlsx]Sheet2!$B$2:$G$2</c:f>
              <c:numCache>
                <c:formatCode>General</c:formatCode>
                <c:ptCount val="6"/>
                <c:pt idx="0">
                  <c:v>154</c:v>
                </c:pt>
                <c:pt idx="1">
                  <c:v>117</c:v>
                </c:pt>
                <c:pt idx="2">
                  <c:v>82</c:v>
                </c:pt>
                <c:pt idx="3">
                  <c:v>42</c:v>
                </c:pt>
                <c:pt idx="4">
                  <c:v>65</c:v>
                </c:pt>
                <c:pt idx="5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微信等软件被大众用于作业提交的原因</a:t>
            </a:r>
            <a:endParaRPr lang="zh-CN" altLang="en-US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2"/>
            </a:solidFill>
          </c:spPr>
          <c:explosion val="0"/>
          <c:dPt>
            <c:idx val="0"/>
            <c:bubble3D val="0"/>
            <c:explosion val="8"/>
            <c:spPr>
              <a:solidFill>
                <a:schemeClr val="bg2">
                  <a:lumMod val="1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explosion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[问卷结果.xlsx]Sheet3!$B$1:$E$1</c:f>
              <c:strCache>
                <c:ptCount val="4"/>
                <c:pt idx="0">
                  <c:v>普及度高，可以直接拿来用</c:v>
                </c:pt>
                <c:pt idx="1">
                  <c:v>交互性好，聊天、反馈等方便</c:v>
                </c:pt>
                <c:pt idx="2">
                  <c:v>功能齐全好用</c:v>
                </c:pt>
                <c:pt idx="3">
                  <c:v>其他</c:v>
                </c:pt>
              </c:strCache>
            </c:strRef>
          </c:cat>
          <c:val>
            <c:numRef>
              <c:f>[问卷结果.xlsx]Sheet3!$B$2:$E$2</c:f>
              <c:numCache>
                <c:formatCode>General</c:formatCode>
                <c:ptCount val="4"/>
                <c:pt idx="0">
                  <c:v>165</c:v>
                </c:pt>
                <c:pt idx="1">
                  <c:v>152</c:v>
                </c:pt>
                <c:pt idx="2">
                  <c:v>43</c:v>
                </c:pt>
                <c:pt idx="3">
                  <c:v>34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707922367165129"/>
          <c:y val="0.274868247694335"/>
          <c:w val="0.2793509385937"/>
          <c:h val="0.49193017127799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/>
              <a:t>大众对云作业平台的期望</a:t>
            </a:r>
            <a:endParaRPr lang="zh-CN" altLang="en-US" sz="20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0730273960764"/>
          <c:y val="0.126531862745098"/>
          <c:w val="0.466856797165327"/>
          <c:h val="0.827512254901961"/>
        </c:manualLayout>
      </c:layout>
      <c:pieChart>
        <c:varyColors val="1"/>
        <c:ser>
          <c:idx val="0"/>
          <c:order val="0"/>
          <c:spPr/>
          <c:explosion val="0"/>
          <c:dPt>
            <c:idx val="0"/>
            <c:bubble3D val="0"/>
            <c:explosion val="1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[问卷结果.xlsx]Sheet4!$B$1:$G$1</c:f>
              <c:strCache>
                <c:ptCount val="6"/>
                <c:pt idx="0">
                  <c:v>老师发布、编辑、批改作业方便，可以及时对学生提交的作业进行反馈。</c:v>
                </c:pt>
                <c:pt idx="1">
                  <c:v>学生可以在平台对作业方面的问题进行讨论、提问</c:v>
                </c:pt>
                <c:pt idx="2">
                  <c:v>消息提醒及时，统计及时合理，督促学生完成作业</c:v>
                </c:pt>
                <c:pt idx="3">
                  <c:v>导入课程信息方便</c:v>
                </c:pt>
                <c:pt idx="4">
                  <c:v>作业分门别类储存、保存时间长</c:v>
                </c:pt>
                <c:pt idx="5">
                  <c:v>其他</c:v>
                </c:pt>
              </c:strCache>
            </c:strRef>
          </c:cat>
          <c:val>
            <c:numRef>
              <c:f>[问卷结果.xlsx]Sheet4!$B$2:$G$2</c:f>
              <c:numCache>
                <c:formatCode>General</c:formatCode>
                <c:ptCount val="6"/>
                <c:pt idx="0">
                  <c:v>145</c:v>
                </c:pt>
                <c:pt idx="1">
                  <c:v>84</c:v>
                </c:pt>
                <c:pt idx="2">
                  <c:v>92</c:v>
                </c:pt>
                <c:pt idx="3">
                  <c:v>42</c:v>
                </c:pt>
                <c:pt idx="4">
                  <c:v>112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57680187048897"/>
          <c:y val="0.306690349319124"/>
          <c:w val="0.410999288400935"/>
          <c:h val="0.444641799881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大众期望的软件类型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explosion val="0"/>
          <c:dPt>
            <c:idx val="0"/>
            <c:bubble3D val="0"/>
            <c:explosion val="1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[问卷结果.xlsx]Sheet5!$B$1:$E$1</c:f>
              <c:strCache>
                <c:ptCount val="4"/>
                <c:pt idx="0">
                  <c:v>网页端</c:v>
                </c:pt>
                <c:pt idx="1">
                  <c:v>安卓APP</c:v>
                </c:pt>
                <c:pt idx="2">
                  <c:v>微信小程序</c:v>
                </c:pt>
                <c:pt idx="3">
                  <c:v>其他</c:v>
                </c:pt>
              </c:strCache>
            </c:strRef>
          </c:cat>
          <c:val>
            <c:numRef>
              <c:f>[问卷结果.xlsx]Sheet5!$B$2:$E$2</c:f>
              <c:numCache>
                <c:formatCode>General</c:formatCode>
                <c:ptCount val="4"/>
                <c:pt idx="0">
                  <c:v>164</c:v>
                </c:pt>
                <c:pt idx="1">
                  <c:v>85</c:v>
                </c:pt>
                <c:pt idx="2">
                  <c:v>142</c:v>
                </c:pt>
                <c:pt idx="3">
                  <c:v>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大众期望的作业提交格式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8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[问卷结果.xlsx]Sheet6!$B$1:$G$1</c:f>
              <c:strCache>
                <c:ptCount val="6"/>
                <c:pt idx="0">
                  <c:v>文本框输入</c:v>
                </c:pt>
                <c:pt idx="1">
                  <c:v>docx、pdf等文件</c:v>
                </c:pt>
                <c:pt idx="2">
                  <c:v>图片</c:v>
                </c:pt>
                <c:pt idx="3">
                  <c:v>音频</c:v>
                </c:pt>
                <c:pt idx="4">
                  <c:v>视频</c:v>
                </c:pt>
                <c:pt idx="5">
                  <c:v>其他</c:v>
                </c:pt>
              </c:strCache>
            </c:strRef>
          </c:cat>
          <c:val>
            <c:numRef>
              <c:f>[问卷结果.xlsx]Sheet6!$B$2:$G$2</c:f>
              <c:numCache>
                <c:formatCode>General</c:formatCode>
                <c:ptCount val="6"/>
                <c:pt idx="0">
                  <c:v>125</c:v>
                </c:pt>
                <c:pt idx="1">
                  <c:v>98</c:v>
                </c:pt>
                <c:pt idx="2">
                  <c:v>156</c:v>
                </c:pt>
                <c:pt idx="3">
                  <c:v>19</c:v>
                </c:pt>
                <c:pt idx="4">
                  <c:v>25</c:v>
                </c:pt>
                <c:pt idx="5">
                  <c:v>15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大众关心的软件特性</a:t>
            </a:r>
            <a:endParaRPr lang="zh-CN" altLang="en-US" sz="1800" b="1"/>
          </a:p>
        </c:rich>
      </c:tx>
      <c:layout>
        <c:manualLayout>
          <c:xMode val="edge"/>
          <c:yMode val="edge"/>
          <c:x val="0.323303190936493"/>
          <c:y val="0.05994005994005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95347215224967"/>
          <c:y val="0.206343850177155"/>
          <c:w val="0.429336956290141"/>
          <c:h val="0.697283202505297"/>
        </c:manualLayout>
      </c:layout>
      <c:pieChart>
        <c:varyColors val="1"/>
        <c:ser>
          <c:idx val="0"/>
          <c:order val="0"/>
          <c:spPr/>
          <c:explosion val="0"/>
          <c:dPt>
            <c:idx val="0"/>
            <c:bubble3D val="0"/>
            <c:explosion val="1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[问卷结果.xlsx]Sheet7!$B$1:$E$1</c:f>
              <c:strCache>
                <c:ptCount val="4"/>
                <c:pt idx="0">
                  <c:v>系统稳定性:软件可能会出现崩溃</c:v>
                </c:pt>
                <c:pt idx="1">
                  <c:v>信息交互速度:老师发布、更改作业要求后学生不能及时收到消息</c:v>
                </c:pt>
                <c:pt idx="2">
                  <c:v>有关论坛的使用方面</c:v>
                </c:pt>
                <c:pt idx="3">
                  <c:v>其他</c:v>
                </c:pt>
              </c:strCache>
            </c:strRef>
          </c:cat>
          <c:val>
            <c:numRef>
              <c:f>[问卷结果.xlsx]Sheet7!$B$2:$E$2</c:f>
              <c:numCache>
                <c:formatCode>General</c:formatCode>
                <c:ptCount val="4"/>
                <c:pt idx="0">
                  <c:v>175</c:v>
                </c:pt>
                <c:pt idx="1">
                  <c:v>157</c:v>
                </c:pt>
                <c:pt idx="2">
                  <c:v>76</c:v>
                </c:pt>
                <c:pt idx="3">
                  <c:v>44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55612711476909"/>
          <c:y val="0.252302025782689"/>
          <c:w val="0.433927754915409"/>
          <c:h val="0.5600200904068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大众接受的盈利方式</a:t>
            </a:r>
            <a:endParaRPr lang="zh-CN" altLang="en-US" sz="18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68237604320078"/>
          <c:y val="0.220911528150134"/>
          <c:w val="0.473981345115366"/>
          <c:h val="0.690259159964254"/>
        </c:manualLayout>
      </c:layout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[问卷结果.xlsx]Sheet8!$B$1:$F$1</c:f>
              <c:strCache>
                <c:ptCount val="5"/>
                <c:pt idx="0">
                  <c:v>平台内投放广告</c:v>
                </c:pt>
                <c:pt idx="1">
                  <c:v>中小学等教育机构支付部分使用费用</c:v>
                </c:pt>
                <c:pt idx="2">
                  <c:v>学生、教师可开通会员享受处基础功能以外的扩展功能</c:v>
                </c:pt>
                <c:pt idx="3">
                  <c:v>不接受任何形式的盈利</c:v>
                </c:pt>
                <c:pt idx="4">
                  <c:v>其他</c:v>
                </c:pt>
              </c:strCache>
            </c:strRef>
          </c:cat>
          <c:val>
            <c:numRef>
              <c:f>[问卷结果.xlsx]Sheet8!$B$2:$F$2</c:f>
              <c:numCache>
                <c:formatCode>General</c:formatCode>
                <c:ptCount val="5"/>
                <c:pt idx="0">
                  <c:v>112</c:v>
                </c:pt>
                <c:pt idx="1">
                  <c:v>154</c:v>
                </c:pt>
                <c:pt idx="2">
                  <c:v>98</c:v>
                </c:pt>
                <c:pt idx="3">
                  <c:v>64</c:v>
                </c:pt>
                <c:pt idx="4">
                  <c:v>48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590574374079529"/>
          <c:y val="0.205898123324397"/>
          <c:w val="0.394698085419735"/>
          <c:h val="0.673279714030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大众期望评分</a:t>
            </a:r>
            <a:endParaRPr lang="zh-CN" altLang="en-US" sz="1800" b="1"/>
          </a:p>
        </c:rich>
      </c:tx>
      <c:layout>
        <c:manualLayout>
          <c:xMode val="edge"/>
          <c:yMode val="edge"/>
          <c:x val="0.345339243935476"/>
          <c:y val="0.034624662977153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7201083610393"/>
          <c:y val="0.158790974882929"/>
          <c:w val="0.70286910479005"/>
          <c:h val="0.809990066695048"/>
        </c:manualLayout>
      </c:layout>
      <c:pieChart>
        <c:varyColors val="1"/>
        <c:ser>
          <c:idx val="0"/>
          <c:order val="0"/>
          <c:spPr>
            <a:solidFill>
              <a:schemeClr val="bg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c:spPr>
          <c:explosion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</c:dPt>
          <c:dPt>
            <c:idx val="1"/>
            <c:bubble3D val="0"/>
            <c:explosion val="2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</c:dPt>
          <c:dLbls>
            <c:dLbl>
              <c:idx val="1"/>
              <c:layout>
                <c:manualLayout>
                  <c:x val="-0.222263268070435"/>
                  <c:y val="-0.029516106144458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[问卷结果.xlsx]Sheet9!$B$1:$D$1</c:f>
              <c:strCache>
                <c:ptCount val="3"/>
                <c:pt idx="0">
                  <c:v>9-10分</c:v>
                </c:pt>
                <c:pt idx="1">
                  <c:v>6-8分</c:v>
                </c:pt>
                <c:pt idx="2">
                  <c:v>1-5分</c:v>
                </c:pt>
              </c:strCache>
            </c:strRef>
          </c:cat>
          <c:val>
            <c:numRef>
              <c:f>[问卷结果.xlsx]Sheet9!$B$2:$D$2</c:f>
              <c:numCache>
                <c:formatCode>General</c:formatCode>
                <c:ptCount val="3"/>
                <c:pt idx="0">
                  <c:v>16</c:v>
                </c:pt>
                <c:pt idx="1">
                  <c:v>169</c:v>
                </c:pt>
                <c:pt idx="2">
                  <c:v>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FA2-CD7C-4792-A645-B22B63A036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55D3-4BDE-48E8-AD15-6692C7E79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9EEC-F787-4BD9-AC07-4BCFEEF6AC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" Target="slide21.xml"/><Relationship Id="rId8" Type="http://schemas.openxmlformats.org/officeDocument/2006/relationships/image" Target="../media/image3.svg"/><Relationship Id="rId7" Type="http://schemas.openxmlformats.org/officeDocument/2006/relationships/image" Target="../media/image15.png"/><Relationship Id="rId6" Type="http://schemas.openxmlformats.org/officeDocument/2006/relationships/slide" Target="slide23.xml"/><Relationship Id="rId5" Type="http://schemas.openxmlformats.org/officeDocument/2006/relationships/image" Target="../media/image2.svg"/><Relationship Id="rId4" Type="http://schemas.openxmlformats.org/officeDocument/2006/relationships/image" Target="../media/image14.png"/><Relationship Id="rId3" Type="http://schemas.openxmlformats.org/officeDocument/2006/relationships/slide" Target="slide20.xml"/><Relationship Id="rId2" Type="http://schemas.openxmlformats.org/officeDocument/2006/relationships/slide" Target="slide25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10" Type="http://schemas.openxmlformats.org/officeDocument/2006/relationships/image" Target="../media/image16.png"/><Relationship Id="rId1" Type="http://schemas.openxmlformats.org/officeDocument/2006/relationships/slide" Target="slide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slide" Target="slide19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4" Type="http://schemas.openxmlformats.org/officeDocument/2006/relationships/notesSlide" Target="../notesSlides/notesSlide26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5" Type="http://schemas.openxmlformats.org/officeDocument/2006/relationships/notesSlide" Target="../notesSlides/notesSlide2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910590" y="4236085"/>
            <a:ext cx="65906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组员：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蓝浩宁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邓诗羿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刘慎恒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张澳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程可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endParaRPr lang="zh-CN" altLang="en-US" sz="1400" spc="3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29576" y="24719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49891" y="260177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373" y="4945704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</a:t>
            </a:r>
            <a:r>
              <a:rPr 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张澳</a:t>
            </a:r>
            <a:endParaRPr lang="zh-CN" sz="20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838835" y="1725930"/>
            <a:ext cx="9865360" cy="2160905"/>
            <a:chOff x="1321" y="2718"/>
            <a:chExt cx="15536" cy="3403"/>
          </a:xfrm>
        </p:grpSpPr>
        <p:sp>
          <p:nvSpPr>
            <p:cNvPr id="13" name="文本框 3"/>
            <p:cNvSpPr txBox="1"/>
            <p:nvPr/>
          </p:nvSpPr>
          <p:spPr>
            <a:xfrm>
              <a:off x="1321" y="4379"/>
              <a:ext cx="1553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云作业平台</a:t>
              </a:r>
              <a:r>
                <a:rPr lang="en-US" altLang="zh-CN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</a:t>
              </a:r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</a:t>
              </a:r>
              <a:endPara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34" y="2718"/>
              <a:ext cx="5262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/>
                <a:t>第</a:t>
              </a:r>
              <a:r>
                <a:rPr lang="en-US" altLang="zh-CN" sz="4400" b="1"/>
                <a:t>3</a:t>
              </a:r>
              <a:r>
                <a:rPr lang="zh-CN" altLang="en-US" sz="4400" b="1"/>
                <a:t>组</a:t>
              </a:r>
              <a:endParaRPr lang="zh-CN" altLang="en-US" sz="44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723380" y="3098165"/>
            <a:ext cx="3975100" cy="1969770"/>
            <a:chOff x="10588" y="4879"/>
            <a:chExt cx="6260" cy="3102"/>
          </a:xfrm>
        </p:grpSpPr>
        <p:grpSp>
          <p:nvGrpSpPr>
            <p:cNvPr id="31" name="组合 30"/>
            <p:cNvGrpSpPr/>
            <p:nvPr>
              <p:custDataLst>
                <p:tags r:id="rId2"/>
              </p:custDataLst>
            </p:nvPr>
          </p:nvGrpSpPr>
          <p:grpSpPr>
            <a:xfrm>
              <a:off x="10588" y="4879"/>
              <a:ext cx="6261" cy="3102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5"/>
              </p:custDataLst>
            </p:nvPr>
          </p:nvSpPr>
          <p:spPr>
            <a:xfrm>
              <a:off x="11155" y="5174"/>
              <a:ext cx="5000" cy="2633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绝大多数受访对象还是对线上云作业平台持积极态度的，甚至有</a:t>
              </a:r>
              <a:r>
                <a:rPr altLang="zh-CN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位受访者为我们打了满分</a:t>
              </a:r>
              <a:r>
                <a:rPr altLang="zh-CN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分的期望值，表明用户对我们怀有很高的期待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694690" y="1867218"/>
          <a:ext cx="5156835" cy="4474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13355" y="944880"/>
            <a:ext cx="2362835" cy="587375"/>
          </a:xfrm>
          <a:prstGeom prst="roundRect">
            <a:avLst>
              <a:gd name="adj" fmla="val 20648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市场统计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52245" y="1898015"/>
            <a:ext cx="24434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</a:t>
            </a:r>
            <a:r>
              <a:rPr lang="en-US" altLang="zh-CN" b="1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为例</a:t>
            </a:r>
            <a:r>
              <a:rPr lang="en-US" altLang="zh-CN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  <a:endParaRPr lang="en-US" altLang="zh-CN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 descr="C:/Users/asus/AppData/Local/Temp/kaimatting/20201006114506/output_aiMatting_20201006114512.pngoutput_aiMatting_20201006114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535" y="2333625"/>
            <a:ext cx="3437890" cy="19786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156970" y="4472305"/>
            <a:ext cx="219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2015</a:t>
            </a:r>
            <a:r>
              <a:rPr lang="zh-CN" altLang="en-US" sz="1400"/>
              <a:t>年仅被409个学区、大学和教育机构使用</a:t>
            </a:r>
            <a:endParaRPr lang="zh-CN" altLang="en-US" sz="1400"/>
          </a:p>
        </p:txBody>
      </p:sp>
      <p:sp>
        <p:nvSpPr>
          <p:cNvPr id="22" name="文本框 21"/>
          <p:cNvSpPr txBox="1"/>
          <p:nvPr/>
        </p:nvSpPr>
        <p:spPr>
          <a:xfrm>
            <a:off x="5076190" y="1671955"/>
            <a:ext cx="2601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2020</a:t>
            </a:r>
            <a:r>
              <a:rPr lang="zh-CN" altLang="en-US" sz="1400"/>
              <a:t>年被全球4，000多个学区、大学和教育机构使用</a:t>
            </a:r>
            <a:endParaRPr lang="zh-CN" altLang="en-US" sz="1400"/>
          </a:p>
        </p:txBody>
      </p:sp>
      <p:sp>
        <p:nvSpPr>
          <p:cNvPr id="23" name="文本框 22"/>
          <p:cNvSpPr txBox="1"/>
          <p:nvPr/>
        </p:nvSpPr>
        <p:spPr>
          <a:xfrm>
            <a:off x="8086090" y="700405"/>
            <a:ext cx="38417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使用机构数目年增长率高达170.93%！</a:t>
            </a:r>
            <a:endParaRPr lang="zh-CN" altLang="en-US" sz="3200" b="1"/>
          </a:p>
        </p:txBody>
      </p:sp>
      <p:pic>
        <p:nvPicPr>
          <p:cNvPr id="4" name="图片 -2147482624" descr="v2_77a90bebb20e41448c71d1a934c23e80_file_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95" y="3388995"/>
            <a:ext cx="6195060" cy="2953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39670" y="953135"/>
            <a:ext cx="2504440" cy="63563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国内市场现状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2060575"/>
            <a:ext cx="3326130" cy="29895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492625" y="2060575"/>
            <a:ext cx="64427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国内较大学习管理平台，几乎都是只面向大学、学院等教育机构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e.g. </a:t>
            </a:r>
            <a:r>
              <a:rPr lang="zh-CN" altLang="en-US" sz="2000">
                <a:solidFill>
                  <a:schemeClr val="tx1"/>
                </a:solidFill>
              </a:rPr>
              <a:t>好大学在线，</a:t>
            </a:r>
            <a:r>
              <a:rPr lang="en-US" altLang="zh-CN" sz="2000">
                <a:solidFill>
                  <a:schemeClr val="tx1"/>
                </a:solidFill>
              </a:rPr>
              <a:t>canvas</a:t>
            </a:r>
            <a:r>
              <a:rPr lang="zh-CN" altLang="en-US" sz="2000">
                <a:solidFill>
                  <a:schemeClr val="tx1"/>
                </a:solidFill>
              </a:rPr>
              <a:t>，中国大学</a:t>
            </a:r>
            <a:r>
              <a:rPr lang="en-US" altLang="zh-CN" sz="2000">
                <a:solidFill>
                  <a:schemeClr val="tx1"/>
                </a:solidFill>
              </a:rPr>
              <a:t>mooc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 b="1">
                <a:solidFill>
                  <a:schemeClr val="tx1"/>
                </a:solidFill>
              </a:rPr>
              <a:t>这些平台功能多样，但对于广大中小学生来说，实际用处并不大</a:t>
            </a:r>
            <a:endParaRPr lang="zh-CN" altLang="en-US" sz="2000" b="1">
              <a:solidFill>
                <a:schemeClr val="tx1"/>
              </a:solidFill>
            </a:endParaRPr>
          </a:p>
          <a:p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31530" y="417385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——</a:t>
            </a:r>
            <a:r>
              <a:rPr lang="zh-CN" altLang="en-US" sz="2400" b="1"/>
              <a:t>市场潜力巨大</a:t>
            </a:r>
            <a:endParaRPr lang="zh-CN" altLang="en-US" sz="2400" b="1"/>
          </a:p>
        </p:txBody>
      </p:sp>
      <p:pic>
        <p:nvPicPr>
          <p:cNvPr id="19" name="图片 18" descr="C:/Users/asus/AppData/Local/Temp/kaimatting/20201006190907/output_aiMatting_20201006190914.pngoutput_aiMatting_20201006190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70" y="4173855"/>
            <a:ext cx="1661160" cy="242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小箱交有什么？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874135" y="6381115"/>
            <a:ext cx="4107815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0821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我们有这些功能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Group 39"/>
          <p:cNvGrpSpPr/>
          <p:nvPr/>
        </p:nvGrpSpPr>
        <p:grpSpPr>
          <a:xfrm>
            <a:off x="5620617" y="3991248"/>
            <a:ext cx="730250" cy="1444625"/>
            <a:chOff x="4206876" y="3641725"/>
            <a:chExt cx="730250" cy="1444625"/>
          </a:xfrm>
          <a:solidFill>
            <a:srgbClr val="2C353A"/>
          </a:solidFill>
        </p:grpSpPr>
        <p:sp>
          <p:nvSpPr>
            <p:cNvPr id="17" name="Freeform 139"/>
            <p:cNvSpPr/>
            <p:nvPr/>
          </p:nvSpPr>
          <p:spPr bwMode="auto">
            <a:xfrm>
              <a:off x="4457701" y="3702050"/>
              <a:ext cx="228600" cy="222250"/>
            </a:xfrm>
            <a:custGeom>
              <a:avLst/>
              <a:gdLst>
                <a:gd name="T0" fmla="*/ 61 w 72"/>
                <a:gd name="T1" fmla="*/ 60 h 70"/>
                <a:gd name="T2" fmla="*/ 60 w 72"/>
                <a:gd name="T3" fmla="*/ 60 h 70"/>
                <a:gd name="T4" fmla="*/ 52 w 72"/>
                <a:gd name="T5" fmla="*/ 66 h 70"/>
                <a:gd name="T6" fmla="*/ 36 w 72"/>
                <a:gd name="T7" fmla="*/ 70 h 70"/>
                <a:gd name="T8" fmla="*/ 20 w 72"/>
                <a:gd name="T9" fmla="*/ 66 h 70"/>
                <a:gd name="T10" fmla="*/ 20 w 72"/>
                <a:gd name="T11" fmla="*/ 65 h 70"/>
                <a:gd name="T12" fmla="*/ 13 w 72"/>
                <a:gd name="T13" fmla="*/ 61 h 70"/>
                <a:gd name="T14" fmla="*/ 12 w 72"/>
                <a:gd name="T15" fmla="*/ 60 h 70"/>
                <a:gd name="T16" fmla="*/ 8 w 72"/>
                <a:gd name="T17" fmla="*/ 56 h 70"/>
                <a:gd name="T18" fmla="*/ 7 w 72"/>
                <a:gd name="T19" fmla="*/ 54 h 70"/>
                <a:gd name="T20" fmla="*/ 1 w 72"/>
                <a:gd name="T21" fmla="*/ 32 h 70"/>
                <a:gd name="T22" fmla="*/ 3 w 72"/>
                <a:gd name="T23" fmla="*/ 23 h 70"/>
                <a:gd name="T24" fmla="*/ 4 w 72"/>
                <a:gd name="T25" fmla="*/ 22 h 70"/>
                <a:gd name="T26" fmla="*/ 4 w 72"/>
                <a:gd name="T27" fmla="*/ 21 h 70"/>
                <a:gd name="T28" fmla="*/ 5 w 72"/>
                <a:gd name="T29" fmla="*/ 20 h 70"/>
                <a:gd name="T30" fmla="*/ 5 w 72"/>
                <a:gd name="T31" fmla="*/ 20 h 70"/>
                <a:gd name="T32" fmla="*/ 7 w 72"/>
                <a:gd name="T33" fmla="*/ 16 h 70"/>
                <a:gd name="T34" fmla="*/ 8 w 72"/>
                <a:gd name="T35" fmla="*/ 14 h 70"/>
                <a:gd name="T36" fmla="*/ 9 w 72"/>
                <a:gd name="T37" fmla="*/ 13 h 70"/>
                <a:gd name="T38" fmla="*/ 12 w 72"/>
                <a:gd name="T39" fmla="*/ 10 h 70"/>
                <a:gd name="T40" fmla="*/ 13 w 72"/>
                <a:gd name="T41" fmla="*/ 9 h 70"/>
                <a:gd name="T42" fmla="*/ 14 w 72"/>
                <a:gd name="T43" fmla="*/ 8 h 70"/>
                <a:gd name="T44" fmla="*/ 14 w 72"/>
                <a:gd name="T45" fmla="*/ 8 h 70"/>
                <a:gd name="T46" fmla="*/ 15 w 72"/>
                <a:gd name="T47" fmla="*/ 7 h 70"/>
                <a:gd name="T48" fmla="*/ 15 w 72"/>
                <a:gd name="T49" fmla="*/ 7 h 70"/>
                <a:gd name="T50" fmla="*/ 36 w 72"/>
                <a:gd name="T51" fmla="*/ 0 h 70"/>
                <a:gd name="T52" fmla="*/ 42 w 72"/>
                <a:gd name="T53" fmla="*/ 0 h 70"/>
                <a:gd name="T54" fmla="*/ 42 w 72"/>
                <a:gd name="T55" fmla="*/ 0 h 70"/>
                <a:gd name="T56" fmla="*/ 53 w 72"/>
                <a:gd name="T57" fmla="*/ 4 h 70"/>
                <a:gd name="T58" fmla="*/ 54 w 72"/>
                <a:gd name="T59" fmla="*/ 5 h 70"/>
                <a:gd name="T60" fmla="*/ 55 w 72"/>
                <a:gd name="T61" fmla="*/ 6 h 70"/>
                <a:gd name="T62" fmla="*/ 71 w 72"/>
                <a:gd name="T63" fmla="*/ 32 h 70"/>
                <a:gd name="T64" fmla="*/ 71 w 72"/>
                <a:gd name="T65" fmla="*/ 33 h 70"/>
                <a:gd name="T66" fmla="*/ 61 w 72"/>
                <a:gd name="T67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70">
                  <a:moveTo>
                    <a:pt x="61" y="60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58" y="63"/>
                    <a:pt x="55" y="64"/>
                    <a:pt x="52" y="66"/>
                  </a:cubicBezTo>
                  <a:cubicBezTo>
                    <a:pt x="48" y="68"/>
                    <a:pt x="42" y="70"/>
                    <a:pt x="36" y="70"/>
                  </a:cubicBezTo>
                  <a:cubicBezTo>
                    <a:pt x="30" y="70"/>
                    <a:pt x="25" y="68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7" y="64"/>
                    <a:pt x="15" y="63"/>
                    <a:pt x="13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59"/>
                    <a:pt x="9" y="57"/>
                    <a:pt x="8" y="56"/>
                  </a:cubicBezTo>
                  <a:cubicBezTo>
                    <a:pt x="8" y="55"/>
                    <a:pt x="7" y="55"/>
                    <a:pt x="7" y="54"/>
                  </a:cubicBezTo>
                  <a:cubicBezTo>
                    <a:pt x="2" y="47"/>
                    <a:pt x="0" y="39"/>
                    <a:pt x="1" y="32"/>
                  </a:cubicBezTo>
                  <a:cubicBezTo>
                    <a:pt x="1" y="29"/>
                    <a:pt x="2" y="26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8"/>
                    <a:pt x="6" y="17"/>
                    <a:pt x="7" y="16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1" y="2"/>
                    <a:pt x="28" y="0"/>
                    <a:pt x="36" y="0"/>
                  </a:cubicBezTo>
                  <a:cubicBezTo>
                    <a:pt x="38" y="0"/>
                    <a:pt x="40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1"/>
                    <a:pt x="49" y="2"/>
                    <a:pt x="53" y="4"/>
                  </a:cubicBezTo>
                  <a:cubicBezTo>
                    <a:pt x="53" y="4"/>
                    <a:pt x="54" y="5"/>
                    <a:pt x="54" y="5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4" y="11"/>
                    <a:pt x="70" y="21"/>
                    <a:pt x="71" y="32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42"/>
                    <a:pt x="69" y="52"/>
                    <a:pt x="6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Freeform 140"/>
            <p:cNvSpPr/>
            <p:nvPr/>
          </p:nvSpPr>
          <p:spPr bwMode="auto">
            <a:xfrm>
              <a:off x="4206876" y="3641725"/>
              <a:ext cx="730250" cy="1444625"/>
            </a:xfrm>
            <a:custGeom>
              <a:avLst/>
              <a:gdLst>
                <a:gd name="T0" fmla="*/ 163 w 230"/>
                <a:gd name="T1" fmla="*/ 145 h 455"/>
                <a:gd name="T2" fmla="*/ 163 w 230"/>
                <a:gd name="T3" fmla="*/ 152 h 455"/>
                <a:gd name="T4" fmla="*/ 163 w 230"/>
                <a:gd name="T5" fmla="*/ 426 h 455"/>
                <a:gd name="T6" fmla="*/ 123 w 230"/>
                <a:gd name="T7" fmla="*/ 425 h 455"/>
                <a:gd name="T8" fmla="*/ 123 w 230"/>
                <a:gd name="T9" fmla="*/ 264 h 455"/>
                <a:gd name="T10" fmla="*/ 107 w 230"/>
                <a:gd name="T11" fmla="*/ 264 h 455"/>
                <a:gd name="T12" fmla="*/ 107 w 230"/>
                <a:gd name="T13" fmla="*/ 426 h 455"/>
                <a:gd name="T14" fmla="*/ 67 w 230"/>
                <a:gd name="T15" fmla="*/ 426 h 455"/>
                <a:gd name="T16" fmla="*/ 67 w 230"/>
                <a:gd name="T17" fmla="*/ 426 h 455"/>
                <a:gd name="T18" fmla="*/ 67 w 230"/>
                <a:gd name="T19" fmla="*/ 426 h 455"/>
                <a:gd name="T20" fmla="*/ 67 w 230"/>
                <a:gd name="T21" fmla="*/ 426 h 455"/>
                <a:gd name="T22" fmla="*/ 67 w 230"/>
                <a:gd name="T23" fmla="*/ 299 h 455"/>
                <a:gd name="T24" fmla="*/ 67 w 230"/>
                <a:gd name="T25" fmla="*/ 263 h 455"/>
                <a:gd name="T26" fmla="*/ 67 w 230"/>
                <a:gd name="T27" fmla="*/ 145 h 455"/>
                <a:gd name="T28" fmla="*/ 4 w 230"/>
                <a:gd name="T29" fmla="*/ 22 h 455"/>
                <a:gd name="T30" fmla="*/ 19 w 230"/>
                <a:gd name="T31" fmla="*/ 2 h 455"/>
                <a:gd name="T32" fmla="*/ 32 w 230"/>
                <a:gd name="T33" fmla="*/ 17 h 455"/>
                <a:gd name="T34" fmla="*/ 73 w 230"/>
                <a:gd name="T35" fmla="*/ 96 h 455"/>
                <a:gd name="T36" fmla="*/ 82 w 230"/>
                <a:gd name="T37" fmla="*/ 96 h 455"/>
                <a:gd name="T38" fmla="*/ 148 w 230"/>
                <a:gd name="T39" fmla="*/ 96 h 455"/>
                <a:gd name="T40" fmla="*/ 157 w 230"/>
                <a:gd name="T41" fmla="*/ 96 h 455"/>
                <a:gd name="T42" fmla="*/ 198 w 230"/>
                <a:gd name="T43" fmla="*/ 17 h 455"/>
                <a:gd name="T44" fmla="*/ 211 w 230"/>
                <a:gd name="T45" fmla="*/ 2 h 455"/>
                <a:gd name="T46" fmla="*/ 226 w 230"/>
                <a:gd name="T47" fmla="*/ 22 h 455"/>
                <a:gd name="T48" fmla="*/ 163 w 230"/>
                <a:gd name="T49" fmla="*/ 14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455">
                  <a:moveTo>
                    <a:pt x="163" y="145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63" y="243"/>
                    <a:pt x="163" y="336"/>
                    <a:pt x="163" y="426"/>
                  </a:cubicBezTo>
                  <a:cubicBezTo>
                    <a:pt x="163" y="454"/>
                    <a:pt x="123" y="455"/>
                    <a:pt x="123" y="425"/>
                  </a:cubicBezTo>
                  <a:cubicBezTo>
                    <a:pt x="123" y="264"/>
                    <a:pt x="123" y="264"/>
                    <a:pt x="123" y="264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318"/>
                    <a:pt x="107" y="373"/>
                    <a:pt x="107" y="426"/>
                  </a:cubicBezTo>
                  <a:cubicBezTo>
                    <a:pt x="107" y="454"/>
                    <a:pt x="68" y="455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366"/>
                    <a:pt x="67" y="299"/>
                  </a:cubicBezTo>
                  <a:cubicBezTo>
                    <a:pt x="67" y="299"/>
                    <a:pt x="67" y="290"/>
                    <a:pt x="67" y="263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1"/>
                    <a:pt x="7" y="0"/>
                    <a:pt x="19" y="2"/>
                  </a:cubicBezTo>
                  <a:cubicBezTo>
                    <a:pt x="27" y="4"/>
                    <a:pt x="29" y="11"/>
                    <a:pt x="32" y="17"/>
                  </a:cubicBezTo>
                  <a:cubicBezTo>
                    <a:pt x="36" y="23"/>
                    <a:pt x="58" y="67"/>
                    <a:pt x="73" y="96"/>
                  </a:cubicBezTo>
                  <a:cubicBezTo>
                    <a:pt x="75" y="96"/>
                    <a:pt x="79" y="96"/>
                    <a:pt x="82" y="96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51" y="96"/>
                    <a:pt x="154" y="96"/>
                    <a:pt x="157" y="96"/>
                  </a:cubicBezTo>
                  <a:cubicBezTo>
                    <a:pt x="172" y="67"/>
                    <a:pt x="194" y="23"/>
                    <a:pt x="198" y="17"/>
                  </a:cubicBezTo>
                  <a:cubicBezTo>
                    <a:pt x="201" y="11"/>
                    <a:pt x="203" y="4"/>
                    <a:pt x="211" y="2"/>
                  </a:cubicBezTo>
                  <a:cubicBezTo>
                    <a:pt x="223" y="0"/>
                    <a:pt x="230" y="11"/>
                    <a:pt x="226" y="22"/>
                  </a:cubicBezTo>
                  <a:lnTo>
                    <a:pt x="163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9" name="Group 29"/>
          <p:cNvGrpSpPr/>
          <p:nvPr/>
        </p:nvGrpSpPr>
        <p:grpSpPr>
          <a:xfrm rot="19567373" flipH="1">
            <a:off x="4732648" y="2060848"/>
            <a:ext cx="2749550" cy="1825625"/>
            <a:chOff x="6069013" y="1501776"/>
            <a:chExt cx="2749550" cy="1825625"/>
          </a:xfrm>
        </p:grpSpPr>
        <p:sp>
          <p:nvSpPr>
            <p:cNvPr id="20" name="Freeform 141"/>
            <p:cNvSpPr>
              <a:spLocks noEditPoints="1"/>
            </p:cNvSpPr>
            <p:nvPr/>
          </p:nvSpPr>
          <p:spPr bwMode="auto">
            <a:xfrm>
              <a:off x="6069013" y="2228851"/>
              <a:ext cx="1517650" cy="377825"/>
            </a:xfrm>
            <a:custGeom>
              <a:avLst/>
              <a:gdLst>
                <a:gd name="T0" fmla="*/ 465 w 478"/>
                <a:gd name="T1" fmla="*/ 46 h 119"/>
                <a:gd name="T2" fmla="*/ 142 w 478"/>
                <a:gd name="T3" fmla="*/ 46 h 119"/>
                <a:gd name="T4" fmla="*/ 111 w 478"/>
                <a:gd name="T5" fmla="*/ 6 h 119"/>
                <a:gd name="T6" fmla="*/ 101 w 478"/>
                <a:gd name="T7" fmla="*/ 0 h 119"/>
                <a:gd name="T8" fmla="*/ 13 w 478"/>
                <a:gd name="T9" fmla="*/ 0 h 119"/>
                <a:gd name="T10" fmla="*/ 2 w 478"/>
                <a:gd name="T11" fmla="*/ 8 h 119"/>
                <a:gd name="T12" fmla="*/ 3 w 478"/>
                <a:gd name="T13" fmla="*/ 21 h 119"/>
                <a:gd name="T14" fmla="*/ 32 w 478"/>
                <a:gd name="T15" fmla="*/ 60 h 119"/>
                <a:gd name="T16" fmla="*/ 3 w 478"/>
                <a:gd name="T17" fmla="*/ 98 h 119"/>
                <a:gd name="T18" fmla="*/ 2 w 478"/>
                <a:gd name="T19" fmla="*/ 112 h 119"/>
                <a:gd name="T20" fmla="*/ 13 w 478"/>
                <a:gd name="T21" fmla="*/ 119 h 119"/>
                <a:gd name="T22" fmla="*/ 101 w 478"/>
                <a:gd name="T23" fmla="*/ 119 h 119"/>
                <a:gd name="T24" fmla="*/ 111 w 478"/>
                <a:gd name="T25" fmla="*/ 114 h 119"/>
                <a:gd name="T26" fmla="*/ 143 w 478"/>
                <a:gd name="T27" fmla="*/ 72 h 119"/>
                <a:gd name="T28" fmla="*/ 465 w 478"/>
                <a:gd name="T29" fmla="*/ 72 h 119"/>
                <a:gd name="T30" fmla="*/ 478 w 478"/>
                <a:gd name="T31" fmla="*/ 59 h 119"/>
                <a:gd name="T32" fmla="*/ 465 w 478"/>
                <a:gd name="T33" fmla="*/ 46 h 119"/>
                <a:gd name="T34" fmla="*/ 95 w 478"/>
                <a:gd name="T35" fmla="*/ 26 h 119"/>
                <a:gd name="T36" fmla="*/ 109 w 478"/>
                <a:gd name="T37" fmla="*/ 46 h 119"/>
                <a:gd name="T38" fmla="*/ 59 w 478"/>
                <a:gd name="T39" fmla="*/ 46 h 119"/>
                <a:gd name="T40" fmla="*/ 59 w 478"/>
                <a:gd name="T41" fmla="*/ 46 h 119"/>
                <a:gd name="T42" fmla="*/ 54 w 478"/>
                <a:gd name="T43" fmla="*/ 46 h 119"/>
                <a:gd name="T44" fmla="*/ 40 w 478"/>
                <a:gd name="T45" fmla="*/ 26 h 119"/>
                <a:gd name="T46" fmla="*/ 95 w 478"/>
                <a:gd name="T47" fmla="*/ 26 h 119"/>
                <a:gd name="T48" fmla="*/ 95 w 478"/>
                <a:gd name="T49" fmla="*/ 93 h 119"/>
                <a:gd name="T50" fmla="*/ 40 w 478"/>
                <a:gd name="T51" fmla="*/ 93 h 119"/>
                <a:gd name="T52" fmla="*/ 54 w 478"/>
                <a:gd name="T53" fmla="*/ 73 h 119"/>
                <a:gd name="T54" fmla="*/ 109 w 478"/>
                <a:gd name="T55" fmla="*/ 73 h 119"/>
                <a:gd name="T56" fmla="*/ 95 w 478"/>
                <a:gd name="T5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8" h="119">
                  <a:moveTo>
                    <a:pt x="465" y="46"/>
                  </a:moveTo>
                  <a:cubicBezTo>
                    <a:pt x="142" y="46"/>
                    <a:pt x="142" y="46"/>
                    <a:pt x="142" y="4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9" y="2"/>
                    <a:pt x="105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0" y="17"/>
                    <a:pt x="3" y="2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0" y="102"/>
                    <a:pt x="0" y="107"/>
                    <a:pt x="2" y="112"/>
                  </a:cubicBezTo>
                  <a:cubicBezTo>
                    <a:pt x="4" y="116"/>
                    <a:pt x="8" y="119"/>
                    <a:pt x="13" y="119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5" y="119"/>
                    <a:pt x="109" y="117"/>
                    <a:pt x="111" y="114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465" y="72"/>
                    <a:pt x="465" y="72"/>
                    <a:pt x="465" y="72"/>
                  </a:cubicBezTo>
                  <a:cubicBezTo>
                    <a:pt x="472" y="72"/>
                    <a:pt x="478" y="66"/>
                    <a:pt x="478" y="59"/>
                  </a:cubicBezTo>
                  <a:cubicBezTo>
                    <a:pt x="478" y="52"/>
                    <a:pt x="472" y="46"/>
                    <a:pt x="465" y="46"/>
                  </a:cubicBezTo>
                  <a:close/>
                  <a:moveTo>
                    <a:pt x="95" y="26"/>
                  </a:moveTo>
                  <a:cubicBezTo>
                    <a:pt x="109" y="46"/>
                    <a:pt x="109" y="46"/>
                    <a:pt x="10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0" y="26"/>
                    <a:pt x="40" y="26"/>
                    <a:pt x="40" y="26"/>
                  </a:cubicBezTo>
                  <a:lnTo>
                    <a:pt x="95" y="26"/>
                  </a:lnTo>
                  <a:close/>
                  <a:moveTo>
                    <a:pt x="95" y="93"/>
                  </a:moveTo>
                  <a:cubicBezTo>
                    <a:pt x="40" y="93"/>
                    <a:pt x="40" y="93"/>
                    <a:pt x="40" y="9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109" y="73"/>
                    <a:pt x="109" y="73"/>
                    <a:pt x="109" y="73"/>
                  </a:cubicBezTo>
                  <a:lnTo>
                    <a:pt x="95" y="93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142"/>
            <p:cNvSpPr/>
            <p:nvPr/>
          </p:nvSpPr>
          <p:spPr bwMode="auto">
            <a:xfrm>
              <a:off x="8374063" y="2241550"/>
              <a:ext cx="444500" cy="342900"/>
            </a:xfrm>
            <a:custGeom>
              <a:avLst/>
              <a:gdLst>
                <a:gd name="T0" fmla="*/ 140 w 140"/>
                <a:gd name="T1" fmla="*/ 55 h 108"/>
                <a:gd name="T2" fmla="*/ 131 w 140"/>
                <a:gd name="T3" fmla="*/ 64 h 108"/>
                <a:gd name="T4" fmla="*/ 90 w 140"/>
                <a:gd name="T5" fmla="*/ 105 h 108"/>
                <a:gd name="T6" fmla="*/ 86 w 140"/>
                <a:gd name="T7" fmla="*/ 107 h 108"/>
                <a:gd name="T8" fmla="*/ 80 w 140"/>
                <a:gd name="T9" fmla="*/ 108 h 108"/>
                <a:gd name="T10" fmla="*/ 71 w 140"/>
                <a:gd name="T11" fmla="*/ 105 h 108"/>
                <a:gd name="T12" fmla="*/ 71 w 140"/>
                <a:gd name="T13" fmla="*/ 86 h 108"/>
                <a:gd name="T14" fmla="*/ 90 w 140"/>
                <a:gd name="T15" fmla="*/ 68 h 108"/>
                <a:gd name="T16" fmla="*/ 13 w 140"/>
                <a:gd name="T17" fmla="*/ 68 h 108"/>
                <a:gd name="T18" fmla="*/ 1 w 140"/>
                <a:gd name="T19" fmla="*/ 60 h 108"/>
                <a:gd name="T20" fmla="*/ 0 w 140"/>
                <a:gd name="T21" fmla="*/ 55 h 108"/>
                <a:gd name="T22" fmla="*/ 13 w 140"/>
                <a:gd name="T23" fmla="*/ 42 h 108"/>
                <a:gd name="T24" fmla="*/ 90 w 140"/>
                <a:gd name="T25" fmla="*/ 42 h 108"/>
                <a:gd name="T26" fmla="*/ 71 w 140"/>
                <a:gd name="T27" fmla="*/ 23 h 108"/>
                <a:gd name="T28" fmla="*/ 68 w 140"/>
                <a:gd name="T29" fmla="*/ 19 h 108"/>
                <a:gd name="T30" fmla="*/ 71 w 140"/>
                <a:gd name="T31" fmla="*/ 5 h 108"/>
                <a:gd name="T32" fmla="*/ 90 w 140"/>
                <a:gd name="T33" fmla="*/ 5 h 108"/>
                <a:gd name="T34" fmla="*/ 130 w 140"/>
                <a:gd name="T35" fmla="*/ 46 h 108"/>
                <a:gd name="T36" fmla="*/ 140 w 140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08">
                  <a:moveTo>
                    <a:pt x="140" y="55"/>
                  </a:moveTo>
                  <a:cubicBezTo>
                    <a:pt x="131" y="64"/>
                    <a:pt x="131" y="64"/>
                    <a:pt x="131" y="64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88" y="106"/>
                    <a:pt x="87" y="107"/>
                    <a:pt x="86" y="107"/>
                  </a:cubicBezTo>
                  <a:cubicBezTo>
                    <a:pt x="84" y="108"/>
                    <a:pt x="82" y="108"/>
                    <a:pt x="80" y="108"/>
                  </a:cubicBezTo>
                  <a:cubicBezTo>
                    <a:pt x="77" y="108"/>
                    <a:pt x="74" y="107"/>
                    <a:pt x="71" y="105"/>
                  </a:cubicBezTo>
                  <a:cubicBezTo>
                    <a:pt x="66" y="100"/>
                    <a:pt x="66" y="91"/>
                    <a:pt x="71" y="86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7" y="68"/>
                    <a:pt x="3" y="64"/>
                    <a:pt x="1" y="60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48"/>
                    <a:pt x="5" y="42"/>
                    <a:pt x="13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2"/>
                    <a:pt x="69" y="21"/>
                    <a:pt x="68" y="19"/>
                  </a:cubicBezTo>
                  <a:cubicBezTo>
                    <a:pt x="66" y="14"/>
                    <a:pt x="67" y="9"/>
                    <a:pt x="71" y="5"/>
                  </a:cubicBezTo>
                  <a:cubicBezTo>
                    <a:pt x="76" y="0"/>
                    <a:pt x="85" y="0"/>
                    <a:pt x="90" y="5"/>
                  </a:cubicBezTo>
                  <a:cubicBezTo>
                    <a:pt x="130" y="46"/>
                    <a:pt x="130" y="46"/>
                    <a:pt x="130" y="46"/>
                  </a:cubicBezTo>
                  <a:lnTo>
                    <a:pt x="140" y="55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Freeform 143"/>
            <p:cNvSpPr/>
            <p:nvPr/>
          </p:nvSpPr>
          <p:spPr bwMode="auto">
            <a:xfrm>
              <a:off x="7361238" y="2203450"/>
              <a:ext cx="393700" cy="425450"/>
            </a:xfrm>
            <a:custGeom>
              <a:avLst/>
              <a:gdLst>
                <a:gd name="T0" fmla="*/ 57 w 124"/>
                <a:gd name="T1" fmla="*/ 134 h 134"/>
                <a:gd name="T2" fmla="*/ 124 w 124"/>
                <a:gd name="T3" fmla="*/ 67 h 134"/>
                <a:gd name="T4" fmla="*/ 57 w 124"/>
                <a:gd name="T5" fmla="*/ 0 h 134"/>
                <a:gd name="T6" fmla="*/ 5 w 124"/>
                <a:gd name="T7" fmla="*/ 25 h 134"/>
                <a:gd name="T8" fmla="*/ 7 w 124"/>
                <a:gd name="T9" fmla="*/ 43 h 134"/>
                <a:gd name="T10" fmla="*/ 25 w 124"/>
                <a:gd name="T11" fmla="*/ 41 h 134"/>
                <a:gd name="T12" fmla="*/ 57 w 124"/>
                <a:gd name="T13" fmla="*/ 26 h 134"/>
                <a:gd name="T14" fmla="*/ 98 w 124"/>
                <a:gd name="T15" fmla="*/ 67 h 134"/>
                <a:gd name="T16" fmla="*/ 57 w 124"/>
                <a:gd name="T17" fmla="*/ 108 h 134"/>
                <a:gd name="T18" fmla="*/ 25 w 124"/>
                <a:gd name="T19" fmla="*/ 92 h 134"/>
                <a:gd name="T20" fmla="*/ 7 w 124"/>
                <a:gd name="T21" fmla="*/ 90 h 134"/>
                <a:gd name="T22" fmla="*/ 5 w 124"/>
                <a:gd name="T23" fmla="*/ 109 h 134"/>
                <a:gd name="T24" fmla="*/ 57 w 124"/>
                <a:gd name="T2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34">
                  <a:moveTo>
                    <a:pt x="57" y="134"/>
                  </a:moveTo>
                  <a:cubicBezTo>
                    <a:pt x="94" y="134"/>
                    <a:pt x="124" y="104"/>
                    <a:pt x="124" y="67"/>
                  </a:cubicBezTo>
                  <a:cubicBezTo>
                    <a:pt x="124" y="30"/>
                    <a:pt x="94" y="0"/>
                    <a:pt x="57" y="0"/>
                  </a:cubicBezTo>
                  <a:cubicBezTo>
                    <a:pt x="36" y="0"/>
                    <a:pt x="17" y="10"/>
                    <a:pt x="5" y="25"/>
                  </a:cubicBezTo>
                  <a:cubicBezTo>
                    <a:pt x="0" y="31"/>
                    <a:pt x="1" y="39"/>
                    <a:pt x="7" y="43"/>
                  </a:cubicBezTo>
                  <a:cubicBezTo>
                    <a:pt x="12" y="48"/>
                    <a:pt x="21" y="47"/>
                    <a:pt x="25" y="41"/>
                  </a:cubicBezTo>
                  <a:cubicBezTo>
                    <a:pt x="33" y="32"/>
                    <a:pt x="44" y="26"/>
                    <a:pt x="57" y="26"/>
                  </a:cubicBezTo>
                  <a:cubicBezTo>
                    <a:pt x="80" y="26"/>
                    <a:pt x="98" y="44"/>
                    <a:pt x="98" y="67"/>
                  </a:cubicBezTo>
                  <a:cubicBezTo>
                    <a:pt x="98" y="89"/>
                    <a:pt x="80" y="108"/>
                    <a:pt x="57" y="108"/>
                  </a:cubicBezTo>
                  <a:cubicBezTo>
                    <a:pt x="44" y="108"/>
                    <a:pt x="33" y="102"/>
                    <a:pt x="25" y="92"/>
                  </a:cubicBezTo>
                  <a:cubicBezTo>
                    <a:pt x="21" y="87"/>
                    <a:pt x="12" y="86"/>
                    <a:pt x="7" y="90"/>
                  </a:cubicBezTo>
                  <a:cubicBezTo>
                    <a:pt x="1" y="95"/>
                    <a:pt x="0" y="103"/>
                    <a:pt x="5" y="109"/>
                  </a:cubicBezTo>
                  <a:cubicBezTo>
                    <a:pt x="17" y="124"/>
                    <a:pt x="36" y="134"/>
                    <a:pt x="57" y="13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44"/>
            <p:cNvSpPr/>
            <p:nvPr/>
          </p:nvSpPr>
          <p:spPr bwMode="auto">
            <a:xfrm>
              <a:off x="7132638" y="1993901"/>
              <a:ext cx="831850" cy="841375"/>
            </a:xfrm>
            <a:custGeom>
              <a:avLst/>
              <a:gdLst>
                <a:gd name="T0" fmla="*/ 129 w 262"/>
                <a:gd name="T1" fmla="*/ 0 h 265"/>
                <a:gd name="T2" fmla="*/ 129 w 262"/>
                <a:gd name="T3" fmla="*/ 0 h 265"/>
                <a:gd name="T4" fmla="*/ 2 w 262"/>
                <a:gd name="T5" fmla="*/ 96 h 265"/>
                <a:gd name="T6" fmla="*/ 11 w 262"/>
                <a:gd name="T7" fmla="*/ 112 h 265"/>
                <a:gd name="T8" fmla="*/ 14 w 262"/>
                <a:gd name="T9" fmla="*/ 112 h 265"/>
                <a:gd name="T10" fmla="*/ 27 w 262"/>
                <a:gd name="T11" fmla="*/ 103 h 265"/>
                <a:gd name="T12" fmla="*/ 129 w 262"/>
                <a:gd name="T13" fmla="*/ 26 h 265"/>
                <a:gd name="T14" fmla="*/ 129 w 262"/>
                <a:gd name="T15" fmla="*/ 26 h 265"/>
                <a:gd name="T16" fmla="*/ 129 w 262"/>
                <a:gd name="T17" fmla="*/ 26 h 265"/>
                <a:gd name="T18" fmla="*/ 204 w 262"/>
                <a:gd name="T19" fmla="*/ 57 h 265"/>
                <a:gd name="T20" fmla="*/ 236 w 262"/>
                <a:gd name="T21" fmla="*/ 133 h 265"/>
                <a:gd name="T22" fmla="*/ 205 w 262"/>
                <a:gd name="T23" fmla="*/ 208 h 265"/>
                <a:gd name="T24" fmla="*/ 129 w 262"/>
                <a:gd name="T25" fmla="*/ 239 h 265"/>
                <a:gd name="T26" fmla="*/ 129 w 262"/>
                <a:gd name="T27" fmla="*/ 239 h 265"/>
                <a:gd name="T28" fmla="*/ 27 w 262"/>
                <a:gd name="T29" fmla="*/ 163 h 265"/>
                <a:gd name="T30" fmla="*/ 14 w 262"/>
                <a:gd name="T31" fmla="*/ 153 h 265"/>
                <a:gd name="T32" fmla="*/ 11 w 262"/>
                <a:gd name="T33" fmla="*/ 154 h 265"/>
                <a:gd name="T34" fmla="*/ 2 w 262"/>
                <a:gd name="T35" fmla="*/ 170 h 265"/>
                <a:gd name="T36" fmla="*/ 129 w 262"/>
                <a:gd name="T37" fmla="*/ 265 h 265"/>
                <a:gd name="T38" fmla="*/ 262 w 262"/>
                <a:gd name="T39" fmla="*/ 133 h 265"/>
                <a:gd name="T40" fmla="*/ 129 w 262"/>
                <a:gd name="T4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69" y="0"/>
                    <a:pt x="18" y="40"/>
                    <a:pt x="2" y="96"/>
                  </a:cubicBezTo>
                  <a:cubicBezTo>
                    <a:pt x="0" y="102"/>
                    <a:pt x="4" y="110"/>
                    <a:pt x="11" y="112"/>
                  </a:cubicBezTo>
                  <a:cubicBezTo>
                    <a:pt x="12" y="112"/>
                    <a:pt x="13" y="112"/>
                    <a:pt x="14" y="112"/>
                  </a:cubicBezTo>
                  <a:cubicBezTo>
                    <a:pt x="20" y="112"/>
                    <a:pt x="25" y="108"/>
                    <a:pt x="27" y="103"/>
                  </a:cubicBezTo>
                  <a:cubicBezTo>
                    <a:pt x="40" y="59"/>
                    <a:pt x="81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59" y="26"/>
                    <a:pt x="185" y="38"/>
                    <a:pt x="204" y="57"/>
                  </a:cubicBezTo>
                  <a:cubicBezTo>
                    <a:pt x="224" y="77"/>
                    <a:pt x="236" y="103"/>
                    <a:pt x="236" y="133"/>
                  </a:cubicBezTo>
                  <a:cubicBezTo>
                    <a:pt x="236" y="162"/>
                    <a:pt x="224" y="189"/>
                    <a:pt x="205" y="208"/>
                  </a:cubicBezTo>
                  <a:cubicBezTo>
                    <a:pt x="185" y="228"/>
                    <a:pt x="159" y="239"/>
                    <a:pt x="12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81" y="239"/>
                    <a:pt x="40" y="207"/>
                    <a:pt x="27" y="163"/>
                  </a:cubicBezTo>
                  <a:cubicBezTo>
                    <a:pt x="25" y="157"/>
                    <a:pt x="20" y="153"/>
                    <a:pt x="14" y="153"/>
                  </a:cubicBezTo>
                  <a:cubicBezTo>
                    <a:pt x="13" y="153"/>
                    <a:pt x="12" y="154"/>
                    <a:pt x="11" y="154"/>
                  </a:cubicBezTo>
                  <a:cubicBezTo>
                    <a:pt x="4" y="156"/>
                    <a:pt x="0" y="163"/>
                    <a:pt x="2" y="170"/>
                  </a:cubicBezTo>
                  <a:cubicBezTo>
                    <a:pt x="18" y="225"/>
                    <a:pt x="69" y="265"/>
                    <a:pt x="129" y="265"/>
                  </a:cubicBezTo>
                  <a:cubicBezTo>
                    <a:pt x="202" y="265"/>
                    <a:pt x="262" y="206"/>
                    <a:pt x="262" y="133"/>
                  </a:cubicBezTo>
                  <a:cubicBezTo>
                    <a:pt x="262" y="60"/>
                    <a:pt x="202" y="0"/>
                    <a:pt x="129" y="0"/>
                  </a:cubicBezTo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145"/>
            <p:cNvSpPr/>
            <p:nvPr/>
          </p:nvSpPr>
          <p:spPr bwMode="auto">
            <a:xfrm>
              <a:off x="6872288" y="1739901"/>
              <a:ext cx="1346200" cy="1349375"/>
            </a:xfrm>
            <a:custGeom>
              <a:avLst/>
              <a:gdLst>
                <a:gd name="T0" fmla="*/ 211 w 424"/>
                <a:gd name="T1" fmla="*/ 0 h 425"/>
                <a:gd name="T2" fmla="*/ 211 w 424"/>
                <a:gd name="T3" fmla="*/ 0 h 425"/>
                <a:gd name="T4" fmla="*/ 2 w 424"/>
                <a:gd name="T5" fmla="*/ 177 h 425"/>
                <a:gd name="T6" fmla="*/ 12 w 424"/>
                <a:gd name="T7" fmla="*/ 192 h 425"/>
                <a:gd name="T8" fmla="*/ 14 w 424"/>
                <a:gd name="T9" fmla="*/ 192 h 425"/>
                <a:gd name="T10" fmla="*/ 27 w 424"/>
                <a:gd name="T11" fmla="*/ 181 h 425"/>
                <a:gd name="T12" fmla="*/ 211 w 424"/>
                <a:gd name="T13" fmla="*/ 26 h 425"/>
                <a:gd name="T14" fmla="*/ 211 w 424"/>
                <a:gd name="T15" fmla="*/ 26 h 425"/>
                <a:gd name="T16" fmla="*/ 343 w 424"/>
                <a:gd name="T17" fmla="*/ 81 h 425"/>
                <a:gd name="T18" fmla="*/ 398 w 424"/>
                <a:gd name="T19" fmla="*/ 213 h 425"/>
                <a:gd name="T20" fmla="*/ 343 w 424"/>
                <a:gd name="T21" fmla="*/ 345 h 425"/>
                <a:gd name="T22" fmla="*/ 211 w 424"/>
                <a:gd name="T23" fmla="*/ 399 h 425"/>
                <a:gd name="T24" fmla="*/ 211 w 424"/>
                <a:gd name="T25" fmla="*/ 399 h 425"/>
                <a:gd name="T26" fmla="*/ 27 w 424"/>
                <a:gd name="T27" fmla="*/ 244 h 425"/>
                <a:gd name="T28" fmla="*/ 14 w 424"/>
                <a:gd name="T29" fmla="*/ 233 h 425"/>
                <a:gd name="T30" fmla="*/ 12 w 424"/>
                <a:gd name="T31" fmla="*/ 234 h 425"/>
                <a:gd name="T32" fmla="*/ 2 w 424"/>
                <a:gd name="T33" fmla="*/ 249 h 425"/>
                <a:gd name="T34" fmla="*/ 211 w 424"/>
                <a:gd name="T35" fmla="*/ 425 h 425"/>
                <a:gd name="T36" fmla="*/ 424 w 424"/>
                <a:gd name="T37" fmla="*/ 213 h 425"/>
                <a:gd name="T38" fmla="*/ 211 w 424"/>
                <a:gd name="T3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4" h="425">
                  <a:moveTo>
                    <a:pt x="211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106" y="0"/>
                    <a:pt x="19" y="77"/>
                    <a:pt x="2" y="177"/>
                  </a:cubicBezTo>
                  <a:cubicBezTo>
                    <a:pt x="0" y="184"/>
                    <a:pt x="5" y="191"/>
                    <a:pt x="12" y="192"/>
                  </a:cubicBezTo>
                  <a:cubicBezTo>
                    <a:pt x="13" y="192"/>
                    <a:pt x="14" y="192"/>
                    <a:pt x="14" y="192"/>
                  </a:cubicBezTo>
                  <a:cubicBezTo>
                    <a:pt x="21" y="192"/>
                    <a:pt x="26" y="188"/>
                    <a:pt x="27" y="181"/>
                  </a:cubicBezTo>
                  <a:cubicBezTo>
                    <a:pt x="42" y="93"/>
                    <a:pt x="119" y="26"/>
                    <a:pt x="211" y="26"/>
                  </a:cubicBezTo>
                  <a:cubicBezTo>
                    <a:pt x="211" y="26"/>
                    <a:pt x="211" y="26"/>
                    <a:pt x="211" y="26"/>
                  </a:cubicBezTo>
                  <a:cubicBezTo>
                    <a:pt x="263" y="26"/>
                    <a:pt x="309" y="47"/>
                    <a:pt x="343" y="81"/>
                  </a:cubicBezTo>
                  <a:cubicBezTo>
                    <a:pt x="377" y="115"/>
                    <a:pt x="398" y="161"/>
                    <a:pt x="398" y="213"/>
                  </a:cubicBezTo>
                  <a:cubicBezTo>
                    <a:pt x="398" y="264"/>
                    <a:pt x="377" y="311"/>
                    <a:pt x="343" y="345"/>
                  </a:cubicBezTo>
                  <a:cubicBezTo>
                    <a:pt x="309" y="378"/>
                    <a:pt x="263" y="399"/>
                    <a:pt x="211" y="399"/>
                  </a:cubicBezTo>
                  <a:cubicBezTo>
                    <a:pt x="211" y="399"/>
                    <a:pt x="211" y="399"/>
                    <a:pt x="211" y="399"/>
                  </a:cubicBezTo>
                  <a:cubicBezTo>
                    <a:pt x="119" y="399"/>
                    <a:pt x="42" y="332"/>
                    <a:pt x="27" y="244"/>
                  </a:cubicBezTo>
                  <a:cubicBezTo>
                    <a:pt x="26" y="238"/>
                    <a:pt x="21" y="233"/>
                    <a:pt x="14" y="233"/>
                  </a:cubicBezTo>
                  <a:cubicBezTo>
                    <a:pt x="14" y="233"/>
                    <a:pt x="13" y="234"/>
                    <a:pt x="12" y="234"/>
                  </a:cubicBezTo>
                  <a:cubicBezTo>
                    <a:pt x="5" y="235"/>
                    <a:pt x="0" y="242"/>
                    <a:pt x="2" y="249"/>
                  </a:cubicBezTo>
                  <a:cubicBezTo>
                    <a:pt x="19" y="349"/>
                    <a:pt x="106" y="425"/>
                    <a:pt x="211" y="425"/>
                  </a:cubicBezTo>
                  <a:cubicBezTo>
                    <a:pt x="328" y="425"/>
                    <a:pt x="424" y="330"/>
                    <a:pt x="424" y="213"/>
                  </a:cubicBezTo>
                  <a:cubicBezTo>
                    <a:pt x="423" y="95"/>
                    <a:pt x="328" y="0"/>
                    <a:pt x="211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146"/>
            <p:cNvSpPr/>
            <p:nvPr/>
          </p:nvSpPr>
          <p:spPr bwMode="auto">
            <a:xfrm>
              <a:off x="6634163" y="1501776"/>
              <a:ext cx="1822450" cy="1825625"/>
            </a:xfrm>
            <a:custGeom>
              <a:avLst/>
              <a:gdLst>
                <a:gd name="T0" fmla="*/ 574 w 574"/>
                <a:gd name="T1" fmla="*/ 288 h 575"/>
                <a:gd name="T2" fmla="*/ 286 w 574"/>
                <a:gd name="T3" fmla="*/ 0 h 575"/>
                <a:gd name="T4" fmla="*/ 1 w 574"/>
                <a:gd name="T5" fmla="*/ 253 h 575"/>
                <a:gd name="T6" fmla="*/ 12 w 574"/>
                <a:gd name="T7" fmla="*/ 267 h 575"/>
                <a:gd name="T8" fmla="*/ 26 w 574"/>
                <a:gd name="T9" fmla="*/ 256 h 575"/>
                <a:gd name="T10" fmla="*/ 286 w 574"/>
                <a:gd name="T11" fmla="*/ 26 h 575"/>
                <a:gd name="T12" fmla="*/ 471 w 574"/>
                <a:gd name="T13" fmla="*/ 103 h 575"/>
                <a:gd name="T14" fmla="*/ 548 w 574"/>
                <a:gd name="T15" fmla="*/ 288 h 575"/>
                <a:gd name="T16" fmla="*/ 471 w 574"/>
                <a:gd name="T17" fmla="*/ 473 h 575"/>
                <a:gd name="T18" fmla="*/ 286 w 574"/>
                <a:gd name="T19" fmla="*/ 549 h 575"/>
                <a:gd name="T20" fmla="*/ 27 w 574"/>
                <a:gd name="T21" fmla="*/ 320 h 575"/>
                <a:gd name="T22" fmla="*/ 12 w 574"/>
                <a:gd name="T23" fmla="*/ 309 h 575"/>
                <a:gd name="T24" fmla="*/ 1 w 574"/>
                <a:gd name="T25" fmla="*/ 323 h 575"/>
                <a:gd name="T26" fmla="*/ 286 w 574"/>
                <a:gd name="T27" fmla="*/ 575 h 575"/>
                <a:gd name="T28" fmla="*/ 574 w 574"/>
                <a:gd name="T29" fmla="*/ 28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4" h="575">
                  <a:moveTo>
                    <a:pt x="574" y="288"/>
                  </a:moveTo>
                  <a:cubicBezTo>
                    <a:pt x="574" y="129"/>
                    <a:pt x="445" y="0"/>
                    <a:pt x="286" y="0"/>
                  </a:cubicBezTo>
                  <a:cubicBezTo>
                    <a:pt x="139" y="0"/>
                    <a:pt x="18" y="110"/>
                    <a:pt x="1" y="253"/>
                  </a:cubicBezTo>
                  <a:cubicBezTo>
                    <a:pt x="0" y="260"/>
                    <a:pt x="5" y="266"/>
                    <a:pt x="12" y="267"/>
                  </a:cubicBezTo>
                  <a:cubicBezTo>
                    <a:pt x="19" y="268"/>
                    <a:pt x="26" y="263"/>
                    <a:pt x="26" y="256"/>
                  </a:cubicBezTo>
                  <a:cubicBezTo>
                    <a:pt x="42" y="127"/>
                    <a:pt x="152" y="26"/>
                    <a:pt x="286" y="26"/>
                  </a:cubicBezTo>
                  <a:cubicBezTo>
                    <a:pt x="358" y="26"/>
                    <a:pt x="424" y="56"/>
                    <a:pt x="471" y="103"/>
                  </a:cubicBezTo>
                  <a:cubicBezTo>
                    <a:pt x="518" y="150"/>
                    <a:pt x="548" y="215"/>
                    <a:pt x="548" y="288"/>
                  </a:cubicBezTo>
                  <a:cubicBezTo>
                    <a:pt x="548" y="360"/>
                    <a:pt x="518" y="425"/>
                    <a:pt x="471" y="473"/>
                  </a:cubicBezTo>
                  <a:cubicBezTo>
                    <a:pt x="424" y="520"/>
                    <a:pt x="358" y="549"/>
                    <a:pt x="286" y="549"/>
                  </a:cubicBezTo>
                  <a:cubicBezTo>
                    <a:pt x="153" y="549"/>
                    <a:pt x="42" y="449"/>
                    <a:pt x="27" y="320"/>
                  </a:cubicBezTo>
                  <a:cubicBezTo>
                    <a:pt x="26" y="313"/>
                    <a:pt x="19" y="308"/>
                    <a:pt x="12" y="309"/>
                  </a:cubicBezTo>
                  <a:cubicBezTo>
                    <a:pt x="5" y="309"/>
                    <a:pt x="0" y="316"/>
                    <a:pt x="1" y="323"/>
                  </a:cubicBezTo>
                  <a:cubicBezTo>
                    <a:pt x="18" y="465"/>
                    <a:pt x="139" y="575"/>
                    <a:pt x="286" y="575"/>
                  </a:cubicBezTo>
                  <a:cubicBezTo>
                    <a:pt x="445" y="575"/>
                    <a:pt x="574" y="447"/>
                    <a:pt x="574" y="288"/>
                  </a:cubicBez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2000" y="4482240"/>
            <a:ext cx="3560888" cy="953135"/>
            <a:chOff x="852000" y="4465095"/>
            <a:chExt cx="3560888" cy="953135"/>
          </a:xfrm>
        </p:grpSpPr>
        <p:sp>
          <p:nvSpPr>
            <p:cNvPr id="37" name="矩形 36"/>
            <p:cNvSpPr/>
            <p:nvPr/>
          </p:nvSpPr>
          <p:spPr>
            <a:xfrm>
              <a:off x="852000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快速导入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可以快速导入课程、教职工以及学生信息，瞬间搭建起学校专属的作业平台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692888" y="4582149"/>
              <a:ext cx="720000" cy="720000"/>
              <a:chOff x="3692888" y="4582149"/>
              <a:chExt cx="720000" cy="7200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692888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Freeform 80"/>
              <p:cNvSpPr>
                <a:spLocks noEditPoints="1"/>
              </p:cNvSpPr>
              <p:nvPr/>
            </p:nvSpPr>
            <p:spPr bwMode="auto">
              <a:xfrm>
                <a:off x="3891757" y="4780223"/>
                <a:ext cx="322263" cy="323850"/>
              </a:xfrm>
              <a:custGeom>
                <a:avLst/>
                <a:gdLst>
                  <a:gd name="T0" fmla="*/ 1017 w 1017"/>
                  <a:gd name="T1" fmla="*/ 28 h 1017"/>
                  <a:gd name="T2" fmla="*/ 1017 w 1017"/>
                  <a:gd name="T3" fmla="*/ 25 h 1017"/>
                  <a:gd name="T4" fmla="*/ 1015 w 1017"/>
                  <a:gd name="T5" fmla="*/ 19 h 1017"/>
                  <a:gd name="T6" fmla="*/ 1014 w 1017"/>
                  <a:gd name="T7" fmla="*/ 17 h 1017"/>
                  <a:gd name="T8" fmla="*/ 1011 w 1017"/>
                  <a:gd name="T9" fmla="*/ 12 h 1017"/>
                  <a:gd name="T10" fmla="*/ 1008 w 1017"/>
                  <a:gd name="T11" fmla="*/ 9 h 1017"/>
                  <a:gd name="T12" fmla="*/ 1005 w 1017"/>
                  <a:gd name="T13" fmla="*/ 6 h 1017"/>
                  <a:gd name="T14" fmla="*/ 1003 w 1017"/>
                  <a:gd name="T15" fmla="*/ 5 h 1017"/>
                  <a:gd name="T16" fmla="*/ 1002 w 1017"/>
                  <a:gd name="T17" fmla="*/ 4 h 1017"/>
                  <a:gd name="T18" fmla="*/ 1002 w 1017"/>
                  <a:gd name="T19" fmla="*/ 4 h 1017"/>
                  <a:gd name="T20" fmla="*/ 995 w 1017"/>
                  <a:gd name="T21" fmla="*/ 1 h 1017"/>
                  <a:gd name="T22" fmla="*/ 991 w 1017"/>
                  <a:gd name="T23" fmla="*/ 0 h 1017"/>
                  <a:gd name="T24" fmla="*/ 984 w 1017"/>
                  <a:gd name="T25" fmla="*/ 0 h 1017"/>
                  <a:gd name="T26" fmla="*/ 983 w 1017"/>
                  <a:gd name="T27" fmla="*/ 0 h 1017"/>
                  <a:gd name="T28" fmla="*/ 977 w 1017"/>
                  <a:gd name="T29" fmla="*/ 1 h 1017"/>
                  <a:gd name="T30" fmla="*/ 973 w 1017"/>
                  <a:gd name="T31" fmla="*/ 2 h 1017"/>
                  <a:gd name="T32" fmla="*/ 968 w 1017"/>
                  <a:gd name="T33" fmla="*/ 5 h 1017"/>
                  <a:gd name="T34" fmla="*/ 968 w 1017"/>
                  <a:gd name="T35" fmla="*/ 5 h 1017"/>
                  <a:gd name="T36" fmla="*/ 10 w 1017"/>
                  <a:gd name="T37" fmla="*/ 676 h 1017"/>
                  <a:gd name="T38" fmla="*/ 1 w 1017"/>
                  <a:gd name="T39" fmla="*/ 689 h 1017"/>
                  <a:gd name="T40" fmla="*/ 0 w 1017"/>
                  <a:gd name="T41" fmla="*/ 704 h 1017"/>
                  <a:gd name="T42" fmla="*/ 3 w 1017"/>
                  <a:gd name="T43" fmla="*/ 713 h 1017"/>
                  <a:gd name="T44" fmla="*/ 13 w 1017"/>
                  <a:gd name="T45" fmla="*/ 724 h 1017"/>
                  <a:gd name="T46" fmla="*/ 27 w 1017"/>
                  <a:gd name="T47" fmla="*/ 731 h 1017"/>
                  <a:gd name="T48" fmla="*/ 350 w 1017"/>
                  <a:gd name="T49" fmla="*/ 985 h 1017"/>
                  <a:gd name="T50" fmla="*/ 351 w 1017"/>
                  <a:gd name="T51" fmla="*/ 988 h 1017"/>
                  <a:gd name="T52" fmla="*/ 354 w 1017"/>
                  <a:gd name="T53" fmla="*/ 1000 h 1017"/>
                  <a:gd name="T54" fmla="*/ 357 w 1017"/>
                  <a:gd name="T55" fmla="*/ 1005 h 1017"/>
                  <a:gd name="T56" fmla="*/ 365 w 1017"/>
                  <a:gd name="T57" fmla="*/ 1012 h 1017"/>
                  <a:gd name="T58" fmla="*/ 368 w 1017"/>
                  <a:gd name="T59" fmla="*/ 1014 h 1017"/>
                  <a:gd name="T60" fmla="*/ 376 w 1017"/>
                  <a:gd name="T61" fmla="*/ 1016 h 1017"/>
                  <a:gd name="T62" fmla="*/ 382 w 1017"/>
                  <a:gd name="T63" fmla="*/ 1017 h 1017"/>
                  <a:gd name="T64" fmla="*/ 393 w 1017"/>
                  <a:gd name="T65" fmla="*/ 1015 h 1017"/>
                  <a:gd name="T66" fmla="*/ 399 w 1017"/>
                  <a:gd name="T67" fmla="*/ 1012 h 1017"/>
                  <a:gd name="T68" fmla="*/ 405 w 1017"/>
                  <a:gd name="T69" fmla="*/ 1006 h 1017"/>
                  <a:gd name="T70" fmla="*/ 524 w 1017"/>
                  <a:gd name="T71" fmla="*/ 821 h 1017"/>
                  <a:gd name="T72" fmla="*/ 876 w 1017"/>
                  <a:gd name="T73" fmla="*/ 1013 h 1017"/>
                  <a:gd name="T74" fmla="*/ 891 w 1017"/>
                  <a:gd name="T75" fmla="*/ 1017 h 1017"/>
                  <a:gd name="T76" fmla="*/ 906 w 1017"/>
                  <a:gd name="T77" fmla="*/ 1013 h 1017"/>
                  <a:gd name="T78" fmla="*/ 921 w 1017"/>
                  <a:gd name="T79" fmla="*/ 996 h 1017"/>
                  <a:gd name="T80" fmla="*/ 1017 w 1017"/>
                  <a:gd name="T81" fmla="*/ 34 h 1017"/>
                  <a:gd name="T82" fmla="*/ 367 w 1017"/>
                  <a:gd name="T83" fmla="*/ 667 h 1017"/>
                  <a:gd name="T84" fmla="*/ 367 w 1017"/>
                  <a:gd name="T85" fmla="*/ 667 h 1017"/>
                  <a:gd name="T86" fmla="*/ 760 w 1017"/>
                  <a:gd name="T87" fmla="*/ 328 h 1017"/>
                  <a:gd name="T88" fmla="*/ 557 w 1017"/>
                  <a:gd name="T89" fmla="*/ 767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7" h="1017">
                    <a:moveTo>
                      <a:pt x="1017" y="31"/>
                    </a:moveTo>
                    <a:lnTo>
                      <a:pt x="1017" y="31"/>
                    </a:lnTo>
                    <a:lnTo>
                      <a:pt x="1017" y="28"/>
                    </a:lnTo>
                    <a:lnTo>
                      <a:pt x="1017" y="28"/>
                    </a:lnTo>
                    <a:lnTo>
                      <a:pt x="1017" y="25"/>
                    </a:lnTo>
                    <a:lnTo>
                      <a:pt x="1017" y="25"/>
                    </a:lnTo>
                    <a:lnTo>
                      <a:pt x="1016" y="23"/>
                    </a:lnTo>
                    <a:lnTo>
                      <a:pt x="1016" y="23"/>
                    </a:lnTo>
                    <a:lnTo>
                      <a:pt x="1015" y="19"/>
                    </a:lnTo>
                    <a:lnTo>
                      <a:pt x="1015" y="19"/>
                    </a:lnTo>
                    <a:lnTo>
                      <a:pt x="1014" y="17"/>
                    </a:lnTo>
                    <a:lnTo>
                      <a:pt x="1014" y="17"/>
                    </a:lnTo>
                    <a:lnTo>
                      <a:pt x="1013" y="15"/>
                    </a:lnTo>
                    <a:lnTo>
                      <a:pt x="1013" y="15"/>
                    </a:lnTo>
                    <a:lnTo>
                      <a:pt x="1011" y="12"/>
                    </a:lnTo>
                    <a:lnTo>
                      <a:pt x="1011" y="12"/>
                    </a:lnTo>
                    <a:lnTo>
                      <a:pt x="1008" y="9"/>
                    </a:lnTo>
                    <a:lnTo>
                      <a:pt x="1008" y="9"/>
                    </a:lnTo>
                    <a:lnTo>
                      <a:pt x="1006" y="7"/>
                    </a:lnTo>
                    <a:lnTo>
                      <a:pt x="1006" y="7"/>
                    </a:lnTo>
                    <a:lnTo>
                      <a:pt x="1005" y="6"/>
                    </a:lnTo>
                    <a:lnTo>
                      <a:pt x="1005" y="6"/>
                    </a:lnTo>
                    <a:lnTo>
                      <a:pt x="1003" y="5"/>
                    </a:lnTo>
                    <a:lnTo>
                      <a:pt x="1003" y="5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998" y="2"/>
                    </a:lnTo>
                    <a:lnTo>
                      <a:pt x="998" y="2"/>
                    </a:lnTo>
                    <a:lnTo>
                      <a:pt x="995" y="1"/>
                    </a:lnTo>
                    <a:lnTo>
                      <a:pt x="995" y="1"/>
                    </a:lnTo>
                    <a:lnTo>
                      <a:pt x="991" y="0"/>
                    </a:lnTo>
                    <a:lnTo>
                      <a:pt x="991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84" y="0"/>
                    </a:lnTo>
                    <a:lnTo>
                      <a:pt x="984" y="0"/>
                    </a:lnTo>
                    <a:lnTo>
                      <a:pt x="983" y="0"/>
                    </a:lnTo>
                    <a:lnTo>
                      <a:pt x="983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977" y="1"/>
                    </a:lnTo>
                    <a:lnTo>
                      <a:pt x="977" y="1"/>
                    </a:lnTo>
                    <a:lnTo>
                      <a:pt x="973" y="2"/>
                    </a:lnTo>
                    <a:lnTo>
                      <a:pt x="973" y="2"/>
                    </a:lnTo>
                    <a:lnTo>
                      <a:pt x="971" y="3"/>
                    </a:lnTo>
                    <a:lnTo>
                      <a:pt x="971" y="3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14" y="673"/>
                    </a:lnTo>
                    <a:lnTo>
                      <a:pt x="14" y="673"/>
                    </a:lnTo>
                    <a:lnTo>
                      <a:pt x="10" y="676"/>
                    </a:lnTo>
                    <a:lnTo>
                      <a:pt x="6" y="680"/>
                    </a:lnTo>
                    <a:lnTo>
                      <a:pt x="3" y="684"/>
                    </a:lnTo>
                    <a:lnTo>
                      <a:pt x="1" y="689"/>
                    </a:lnTo>
                    <a:lnTo>
                      <a:pt x="0" y="693"/>
                    </a:lnTo>
                    <a:lnTo>
                      <a:pt x="0" y="698"/>
                    </a:lnTo>
                    <a:lnTo>
                      <a:pt x="0" y="704"/>
                    </a:lnTo>
                    <a:lnTo>
                      <a:pt x="1" y="708"/>
                    </a:lnTo>
                    <a:lnTo>
                      <a:pt x="1" y="708"/>
                    </a:lnTo>
                    <a:lnTo>
                      <a:pt x="3" y="713"/>
                    </a:lnTo>
                    <a:lnTo>
                      <a:pt x="6" y="718"/>
                    </a:lnTo>
                    <a:lnTo>
                      <a:pt x="10" y="721"/>
                    </a:lnTo>
                    <a:lnTo>
                      <a:pt x="13" y="724"/>
                    </a:lnTo>
                    <a:lnTo>
                      <a:pt x="17" y="727"/>
                    </a:lnTo>
                    <a:lnTo>
                      <a:pt x="21" y="730"/>
                    </a:lnTo>
                    <a:lnTo>
                      <a:pt x="27" y="731"/>
                    </a:lnTo>
                    <a:lnTo>
                      <a:pt x="32" y="731"/>
                    </a:lnTo>
                    <a:lnTo>
                      <a:pt x="350" y="731"/>
                    </a:lnTo>
                    <a:lnTo>
                      <a:pt x="350" y="985"/>
                    </a:lnTo>
                    <a:lnTo>
                      <a:pt x="350" y="985"/>
                    </a:lnTo>
                    <a:lnTo>
                      <a:pt x="351" y="988"/>
                    </a:lnTo>
                    <a:lnTo>
                      <a:pt x="351" y="988"/>
                    </a:lnTo>
                    <a:lnTo>
                      <a:pt x="352" y="995"/>
                    </a:lnTo>
                    <a:lnTo>
                      <a:pt x="352" y="995"/>
                    </a:lnTo>
                    <a:lnTo>
                      <a:pt x="354" y="1000"/>
                    </a:lnTo>
                    <a:lnTo>
                      <a:pt x="354" y="1000"/>
                    </a:lnTo>
                    <a:lnTo>
                      <a:pt x="357" y="1005"/>
                    </a:lnTo>
                    <a:lnTo>
                      <a:pt x="357" y="1005"/>
                    </a:lnTo>
                    <a:lnTo>
                      <a:pt x="362" y="1010"/>
                    </a:lnTo>
                    <a:lnTo>
                      <a:pt x="362" y="1010"/>
                    </a:lnTo>
                    <a:lnTo>
                      <a:pt x="365" y="1012"/>
                    </a:lnTo>
                    <a:lnTo>
                      <a:pt x="365" y="1012"/>
                    </a:lnTo>
                    <a:lnTo>
                      <a:pt x="368" y="1014"/>
                    </a:lnTo>
                    <a:lnTo>
                      <a:pt x="368" y="1014"/>
                    </a:lnTo>
                    <a:lnTo>
                      <a:pt x="370" y="1015"/>
                    </a:lnTo>
                    <a:lnTo>
                      <a:pt x="370" y="1015"/>
                    </a:lnTo>
                    <a:lnTo>
                      <a:pt x="376" y="1016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7" y="1016"/>
                    </a:lnTo>
                    <a:lnTo>
                      <a:pt x="393" y="1015"/>
                    </a:lnTo>
                    <a:lnTo>
                      <a:pt x="393" y="1015"/>
                    </a:lnTo>
                    <a:lnTo>
                      <a:pt x="395" y="1014"/>
                    </a:lnTo>
                    <a:lnTo>
                      <a:pt x="395" y="1014"/>
                    </a:lnTo>
                    <a:lnTo>
                      <a:pt x="399" y="1012"/>
                    </a:lnTo>
                    <a:lnTo>
                      <a:pt x="403" y="1007"/>
                    </a:lnTo>
                    <a:lnTo>
                      <a:pt x="403" y="1007"/>
                    </a:lnTo>
                    <a:lnTo>
                      <a:pt x="405" y="1006"/>
                    </a:lnTo>
                    <a:lnTo>
                      <a:pt x="405" y="1006"/>
                    </a:lnTo>
                    <a:lnTo>
                      <a:pt x="409" y="1002"/>
                    </a:lnTo>
                    <a:lnTo>
                      <a:pt x="524" y="821"/>
                    </a:lnTo>
                    <a:lnTo>
                      <a:pt x="524" y="821"/>
                    </a:lnTo>
                    <a:lnTo>
                      <a:pt x="526" y="822"/>
                    </a:lnTo>
                    <a:lnTo>
                      <a:pt x="876" y="1013"/>
                    </a:lnTo>
                    <a:lnTo>
                      <a:pt x="876" y="1013"/>
                    </a:lnTo>
                    <a:lnTo>
                      <a:pt x="883" y="1016"/>
                    </a:lnTo>
                    <a:lnTo>
                      <a:pt x="891" y="1017"/>
                    </a:lnTo>
                    <a:lnTo>
                      <a:pt x="898" y="1016"/>
                    </a:lnTo>
                    <a:lnTo>
                      <a:pt x="906" y="1013"/>
                    </a:lnTo>
                    <a:lnTo>
                      <a:pt x="906" y="1013"/>
                    </a:lnTo>
                    <a:lnTo>
                      <a:pt x="912" y="1009"/>
                    </a:lnTo>
                    <a:lnTo>
                      <a:pt x="917" y="1003"/>
                    </a:lnTo>
                    <a:lnTo>
                      <a:pt x="921" y="996"/>
                    </a:lnTo>
                    <a:lnTo>
                      <a:pt x="922" y="988"/>
                    </a:lnTo>
                    <a:lnTo>
                      <a:pt x="1017" y="34"/>
                    </a:lnTo>
                    <a:lnTo>
                      <a:pt x="1017" y="34"/>
                    </a:lnTo>
                    <a:lnTo>
                      <a:pt x="1017" y="31"/>
                    </a:lnTo>
                    <a:lnTo>
                      <a:pt x="1017" y="31"/>
                    </a:lnTo>
                    <a:close/>
                    <a:moveTo>
                      <a:pt x="367" y="667"/>
                    </a:moveTo>
                    <a:lnTo>
                      <a:pt x="133" y="667"/>
                    </a:lnTo>
                    <a:lnTo>
                      <a:pt x="773" y="219"/>
                    </a:lnTo>
                    <a:lnTo>
                      <a:pt x="367" y="667"/>
                    </a:lnTo>
                    <a:close/>
                    <a:moveTo>
                      <a:pt x="413" y="875"/>
                    </a:moveTo>
                    <a:lnTo>
                      <a:pt x="413" y="711"/>
                    </a:lnTo>
                    <a:lnTo>
                      <a:pt x="760" y="328"/>
                    </a:lnTo>
                    <a:lnTo>
                      <a:pt x="413" y="875"/>
                    </a:lnTo>
                    <a:close/>
                    <a:moveTo>
                      <a:pt x="864" y="934"/>
                    </a:moveTo>
                    <a:lnTo>
                      <a:pt x="557" y="767"/>
                    </a:lnTo>
                    <a:lnTo>
                      <a:pt x="941" y="162"/>
                    </a:lnTo>
                    <a:lnTo>
                      <a:pt x="864" y="934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779113" y="4465095"/>
            <a:ext cx="3560888" cy="953135"/>
            <a:chOff x="7779113" y="4465095"/>
            <a:chExt cx="3560888" cy="953135"/>
          </a:xfrm>
        </p:grpSpPr>
        <p:sp>
          <p:nvSpPr>
            <p:cNvPr id="42" name="矩形 41"/>
            <p:cNvSpPr/>
            <p:nvPr/>
          </p:nvSpPr>
          <p:spPr>
            <a:xfrm>
              <a:off x="8817827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分班教学</a:t>
              </a:r>
              <a:endPara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分班进行学生信息管理，老师、学生更加紧凑，内容更加简洁、明了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79113" y="4582149"/>
              <a:ext cx="720000" cy="720000"/>
              <a:chOff x="7779113" y="4582149"/>
              <a:chExt cx="720000" cy="720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779113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7977982" y="4780223"/>
                <a:ext cx="322263" cy="323850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52000" y="3138354"/>
            <a:ext cx="3560888" cy="953135"/>
            <a:chOff x="852000" y="3182804"/>
            <a:chExt cx="3560888" cy="953135"/>
          </a:xfrm>
        </p:grpSpPr>
        <p:sp>
          <p:nvSpPr>
            <p:cNvPr id="47" name="矩形 46"/>
            <p:cNvSpPr/>
            <p:nvPr/>
          </p:nvSpPr>
          <p:spPr>
            <a:xfrm>
              <a:off x="852000" y="3182804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快速查询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无论是最新的作业还是错题集，都能快速找到，让时间规划与错题回顾更加容易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692888" y="3299858"/>
              <a:ext cx="720000" cy="720000"/>
              <a:chOff x="3692888" y="3299858"/>
              <a:chExt cx="720000" cy="7200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3692888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0" name="Freeform 104"/>
              <p:cNvSpPr>
                <a:spLocks noEditPoints="1"/>
              </p:cNvSpPr>
              <p:nvPr/>
            </p:nvSpPr>
            <p:spPr bwMode="auto">
              <a:xfrm>
                <a:off x="3890963" y="3497932"/>
                <a:ext cx="323850" cy="323850"/>
              </a:xfrm>
              <a:custGeom>
                <a:avLst/>
                <a:gdLst>
                  <a:gd name="T0" fmla="*/ 562 w 1019"/>
                  <a:gd name="T1" fmla="*/ 11 h 1017"/>
                  <a:gd name="T2" fmla="*/ 449 w 1019"/>
                  <a:gd name="T3" fmla="*/ 63 h 1017"/>
                  <a:gd name="T4" fmla="*/ 360 w 1019"/>
                  <a:gd name="T5" fmla="*/ 147 h 1017"/>
                  <a:gd name="T6" fmla="*/ 303 w 1019"/>
                  <a:gd name="T7" fmla="*/ 257 h 1017"/>
                  <a:gd name="T8" fmla="*/ 287 w 1019"/>
                  <a:gd name="T9" fmla="*/ 366 h 1017"/>
                  <a:gd name="T10" fmla="*/ 324 w 1019"/>
                  <a:gd name="T11" fmla="*/ 527 h 1017"/>
                  <a:gd name="T12" fmla="*/ 7 w 1019"/>
                  <a:gd name="T13" fmla="*/ 887 h 1017"/>
                  <a:gd name="T14" fmla="*/ 5 w 1019"/>
                  <a:gd name="T15" fmla="*/ 950 h 1017"/>
                  <a:gd name="T16" fmla="*/ 36 w 1019"/>
                  <a:gd name="T17" fmla="*/ 996 h 1017"/>
                  <a:gd name="T18" fmla="*/ 96 w 1019"/>
                  <a:gd name="T19" fmla="*/ 1017 h 1017"/>
                  <a:gd name="T20" fmla="*/ 148 w 1019"/>
                  <a:gd name="T21" fmla="*/ 1002 h 1017"/>
                  <a:gd name="T22" fmla="*/ 535 w 1019"/>
                  <a:gd name="T23" fmla="*/ 712 h 1017"/>
                  <a:gd name="T24" fmla="*/ 672 w 1019"/>
                  <a:gd name="T25" fmla="*/ 731 h 1017"/>
                  <a:gd name="T26" fmla="*/ 795 w 1019"/>
                  <a:gd name="T27" fmla="*/ 703 h 1017"/>
                  <a:gd name="T28" fmla="*/ 898 w 1019"/>
                  <a:gd name="T29" fmla="*/ 637 h 1017"/>
                  <a:gd name="T30" fmla="*/ 975 w 1019"/>
                  <a:gd name="T31" fmla="*/ 540 h 1017"/>
                  <a:gd name="T32" fmla="*/ 1014 w 1019"/>
                  <a:gd name="T33" fmla="*/ 421 h 1017"/>
                  <a:gd name="T34" fmla="*/ 1014 w 1019"/>
                  <a:gd name="T35" fmla="*/ 310 h 1017"/>
                  <a:gd name="T36" fmla="*/ 975 w 1019"/>
                  <a:gd name="T37" fmla="*/ 191 h 1017"/>
                  <a:gd name="T38" fmla="*/ 898 w 1019"/>
                  <a:gd name="T39" fmla="*/ 95 h 1017"/>
                  <a:gd name="T40" fmla="*/ 795 w 1019"/>
                  <a:gd name="T41" fmla="*/ 28 h 1017"/>
                  <a:gd name="T42" fmla="*/ 672 w 1019"/>
                  <a:gd name="T43" fmla="*/ 0 h 1017"/>
                  <a:gd name="T44" fmla="*/ 100 w 1019"/>
                  <a:gd name="T45" fmla="*/ 954 h 1017"/>
                  <a:gd name="T46" fmla="*/ 73 w 1019"/>
                  <a:gd name="T47" fmla="*/ 944 h 1017"/>
                  <a:gd name="T48" fmla="*/ 66 w 1019"/>
                  <a:gd name="T49" fmla="*/ 912 h 1017"/>
                  <a:gd name="T50" fmla="*/ 406 w 1019"/>
                  <a:gd name="T51" fmla="*/ 635 h 1017"/>
                  <a:gd name="T52" fmla="*/ 607 w 1019"/>
                  <a:gd name="T53" fmla="*/ 664 h 1017"/>
                  <a:gd name="T54" fmla="*/ 509 w 1019"/>
                  <a:gd name="T55" fmla="*/ 631 h 1017"/>
                  <a:gd name="T56" fmla="*/ 430 w 1019"/>
                  <a:gd name="T57" fmla="*/ 569 h 1017"/>
                  <a:gd name="T58" fmla="*/ 374 w 1019"/>
                  <a:gd name="T59" fmla="*/ 483 h 1017"/>
                  <a:gd name="T60" fmla="*/ 351 w 1019"/>
                  <a:gd name="T61" fmla="*/ 381 h 1017"/>
                  <a:gd name="T62" fmla="*/ 360 w 1019"/>
                  <a:gd name="T63" fmla="*/ 290 h 1017"/>
                  <a:gd name="T64" fmla="*/ 402 w 1019"/>
                  <a:gd name="T65" fmla="*/ 197 h 1017"/>
                  <a:gd name="T66" fmla="*/ 472 w 1019"/>
                  <a:gd name="T67" fmla="*/ 124 h 1017"/>
                  <a:gd name="T68" fmla="*/ 563 w 1019"/>
                  <a:gd name="T69" fmla="*/ 78 h 1017"/>
                  <a:gd name="T70" fmla="*/ 653 w 1019"/>
                  <a:gd name="T71" fmla="*/ 64 h 1017"/>
                  <a:gd name="T72" fmla="*/ 757 w 1019"/>
                  <a:gd name="T73" fmla="*/ 82 h 1017"/>
                  <a:gd name="T74" fmla="*/ 845 w 1019"/>
                  <a:gd name="T75" fmla="*/ 132 h 1017"/>
                  <a:gd name="T76" fmla="*/ 911 w 1019"/>
                  <a:gd name="T77" fmla="*/ 209 h 1017"/>
                  <a:gd name="T78" fmla="*/ 949 w 1019"/>
                  <a:gd name="T79" fmla="*/ 305 h 1017"/>
                  <a:gd name="T80" fmla="*/ 954 w 1019"/>
                  <a:gd name="T81" fmla="*/ 396 h 1017"/>
                  <a:gd name="T82" fmla="*/ 925 w 1019"/>
                  <a:gd name="T83" fmla="*/ 496 h 1017"/>
                  <a:gd name="T84" fmla="*/ 866 w 1019"/>
                  <a:gd name="T85" fmla="*/ 580 h 1017"/>
                  <a:gd name="T86" fmla="*/ 784 w 1019"/>
                  <a:gd name="T87" fmla="*/ 638 h 1017"/>
                  <a:gd name="T88" fmla="*/ 684 w 1019"/>
                  <a:gd name="T89" fmla="*/ 667 h 1017"/>
                  <a:gd name="T90" fmla="*/ 810 w 1019"/>
                  <a:gd name="T91" fmla="*/ 187 h 1017"/>
                  <a:gd name="T92" fmla="*/ 775 w 1019"/>
                  <a:gd name="T93" fmla="*/ 193 h 1017"/>
                  <a:gd name="T94" fmla="*/ 772 w 1019"/>
                  <a:gd name="T95" fmla="*/ 234 h 1017"/>
                  <a:gd name="T96" fmla="*/ 820 w 1019"/>
                  <a:gd name="T97" fmla="*/ 315 h 1017"/>
                  <a:gd name="T98" fmla="*/ 815 w 1019"/>
                  <a:gd name="T99" fmla="*/ 433 h 1017"/>
                  <a:gd name="T100" fmla="*/ 769 w 1019"/>
                  <a:gd name="T101" fmla="*/ 502 h 1017"/>
                  <a:gd name="T102" fmla="*/ 775 w 1019"/>
                  <a:gd name="T103" fmla="*/ 538 h 1017"/>
                  <a:gd name="T104" fmla="*/ 810 w 1019"/>
                  <a:gd name="T105" fmla="*/ 544 h 1017"/>
                  <a:gd name="T106" fmla="*/ 874 w 1019"/>
                  <a:gd name="T107" fmla="*/ 457 h 1017"/>
                  <a:gd name="T108" fmla="*/ 881 w 1019"/>
                  <a:gd name="T109" fmla="*/ 296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9" h="1017">
                    <a:moveTo>
                      <a:pt x="653" y="0"/>
                    </a:moveTo>
                    <a:lnTo>
                      <a:pt x="653" y="0"/>
                    </a:lnTo>
                    <a:lnTo>
                      <a:pt x="634" y="0"/>
                    </a:lnTo>
                    <a:lnTo>
                      <a:pt x="615" y="1"/>
                    </a:lnTo>
                    <a:lnTo>
                      <a:pt x="597" y="5"/>
                    </a:lnTo>
                    <a:lnTo>
                      <a:pt x="579" y="8"/>
                    </a:lnTo>
                    <a:lnTo>
                      <a:pt x="562" y="11"/>
                    </a:lnTo>
                    <a:lnTo>
                      <a:pt x="544" y="16"/>
                    </a:lnTo>
                    <a:lnTo>
                      <a:pt x="527" y="22"/>
                    </a:lnTo>
                    <a:lnTo>
                      <a:pt x="510" y="28"/>
                    </a:lnTo>
                    <a:lnTo>
                      <a:pt x="494" y="36"/>
                    </a:lnTo>
                    <a:lnTo>
                      <a:pt x="479" y="44"/>
                    </a:lnTo>
                    <a:lnTo>
                      <a:pt x="463" y="53"/>
                    </a:lnTo>
                    <a:lnTo>
                      <a:pt x="449" y="63"/>
                    </a:lnTo>
                    <a:lnTo>
                      <a:pt x="434" y="72"/>
                    </a:lnTo>
                    <a:lnTo>
                      <a:pt x="420" y="84"/>
                    </a:lnTo>
                    <a:lnTo>
                      <a:pt x="407" y="95"/>
                    </a:lnTo>
                    <a:lnTo>
                      <a:pt x="394" y="108"/>
                    </a:lnTo>
                    <a:lnTo>
                      <a:pt x="382" y="119"/>
                    </a:lnTo>
                    <a:lnTo>
                      <a:pt x="371" y="133"/>
                    </a:lnTo>
                    <a:lnTo>
                      <a:pt x="360" y="147"/>
                    </a:lnTo>
                    <a:lnTo>
                      <a:pt x="349" y="161"/>
                    </a:lnTo>
                    <a:lnTo>
                      <a:pt x="339" y="176"/>
                    </a:lnTo>
                    <a:lnTo>
                      <a:pt x="331" y="191"/>
                    </a:lnTo>
                    <a:lnTo>
                      <a:pt x="323" y="207"/>
                    </a:lnTo>
                    <a:lnTo>
                      <a:pt x="316" y="223"/>
                    </a:lnTo>
                    <a:lnTo>
                      <a:pt x="309" y="240"/>
                    </a:lnTo>
                    <a:lnTo>
                      <a:pt x="303" y="257"/>
                    </a:lnTo>
                    <a:lnTo>
                      <a:pt x="299" y="274"/>
                    </a:lnTo>
                    <a:lnTo>
                      <a:pt x="294" y="292"/>
                    </a:lnTo>
                    <a:lnTo>
                      <a:pt x="291" y="310"/>
                    </a:lnTo>
                    <a:lnTo>
                      <a:pt x="289" y="329"/>
                    </a:lnTo>
                    <a:lnTo>
                      <a:pt x="287" y="347"/>
                    </a:lnTo>
                    <a:lnTo>
                      <a:pt x="287" y="366"/>
                    </a:lnTo>
                    <a:lnTo>
                      <a:pt x="287" y="366"/>
                    </a:lnTo>
                    <a:lnTo>
                      <a:pt x="288" y="390"/>
                    </a:lnTo>
                    <a:lnTo>
                      <a:pt x="290" y="414"/>
                    </a:lnTo>
                    <a:lnTo>
                      <a:pt x="294" y="438"/>
                    </a:lnTo>
                    <a:lnTo>
                      <a:pt x="300" y="462"/>
                    </a:lnTo>
                    <a:lnTo>
                      <a:pt x="306" y="484"/>
                    </a:lnTo>
                    <a:lnTo>
                      <a:pt x="315" y="506"/>
                    </a:lnTo>
                    <a:lnTo>
                      <a:pt x="324" y="527"/>
                    </a:lnTo>
                    <a:lnTo>
                      <a:pt x="336" y="547"/>
                    </a:lnTo>
                    <a:lnTo>
                      <a:pt x="28" y="854"/>
                    </a:lnTo>
                    <a:lnTo>
                      <a:pt x="28" y="854"/>
                    </a:lnTo>
                    <a:lnTo>
                      <a:pt x="22" y="862"/>
                    </a:lnTo>
                    <a:lnTo>
                      <a:pt x="16" y="869"/>
                    </a:lnTo>
                    <a:lnTo>
                      <a:pt x="11" y="878"/>
                    </a:lnTo>
                    <a:lnTo>
                      <a:pt x="7" y="887"/>
                    </a:lnTo>
                    <a:lnTo>
                      <a:pt x="5" y="895"/>
                    </a:lnTo>
                    <a:lnTo>
                      <a:pt x="2" y="904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0"/>
                    </a:lnTo>
                    <a:lnTo>
                      <a:pt x="5" y="950"/>
                    </a:lnTo>
                    <a:lnTo>
                      <a:pt x="7" y="958"/>
                    </a:lnTo>
                    <a:lnTo>
                      <a:pt x="11" y="967"/>
                    </a:lnTo>
                    <a:lnTo>
                      <a:pt x="16" y="974"/>
                    </a:lnTo>
                    <a:lnTo>
                      <a:pt x="22" y="982"/>
                    </a:lnTo>
                    <a:lnTo>
                      <a:pt x="28" y="990"/>
                    </a:lnTo>
                    <a:lnTo>
                      <a:pt x="28" y="990"/>
                    </a:lnTo>
                    <a:lnTo>
                      <a:pt x="36" y="996"/>
                    </a:lnTo>
                    <a:lnTo>
                      <a:pt x="43" y="1002"/>
                    </a:lnTo>
                    <a:lnTo>
                      <a:pt x="52" y="1007"/>
                    </a:lnTo>
                    <a:lnTo>
                      <a:pt x="59" y="1011"/>
                    </a:lnTo>
                    <a:lnTo>
                      <a:pt x="69" y="1014"/>
                    </a:lnTo>
                    <a:lnTo>
                      <a:pt x="78" y="1016"/>
                    </a:lnTo>
                    <a:lnTo>
                      <a:pt x="86" y="1017"/>
                    </a:lnTo>
                    <a:lnTo>
                      <a:pt x="96" y="1017"/>
                    </a:lnTo>
                    <a:lnTo>
                      <a:pt x="96" y="1017"/>
                    </a:lnTo>
                    <a:lnTo>
                      <a:pt x="104" y="1017"/>
                    </a:lnTo>
                    <a:lnTo>
                      <a:pt x="114" y="1016"/>
                    </a:lnTo>
                    <a:lnTo>
                      <a:pt x="123" y="1014"/>
                    </a:lnTo>
                    <a:lnTo>
                      <a:pt x="131" y="1011"/>
                    </a:lnTo>
                    <a:lnTo>
                      <a:pt x="140" y="1007"/>
                    </a:lnTo>
                    <a:lnTo>
                      <a:pt x="148" y="1002"/>
                    </a:lnTo>
                    <a:lnTo>
                      <a:pt x="156" y="996"/>
                    </a:lnTo>
                    <a:lnTo>
                      <a:pt x="163" y="990"/>
                    </a:lnTo>
                    <a:lnTo>
                      <a:pt x="470" y="683"/>
                    </a:lnTo>
                    <a:lnTo>
                      <a:pt x="470" y="683"/>
                    </a:lnTo>
                    <a:lnTo>
                      <a:pt x="492" y="693"/>
                    </a:lnTo>
                    <a:lnTo>
                      <a:pt x="512" y="703"/>
                    </a:lnTo>
                    <a:lnTo>
                      <a:pt x="535" y="712"/>
                    </a:lnTo>
                    <a:lnTo>
                      <a:pt x="557" y="718"/>
                    </a:lnTo>
                    <a:lnTo>
                      <a:pt x="580" y="724"/>
                    </a:lnTo>
                    <a:lnTo>
                      <a:pt x="604" y="728"/>
                    </a:lnTo>
                    <a:lnTo>
                      <a:pt x="628" y="731"/>
                    </a:lnTo>
                    <a:lnTo>
                      <a:pt x="653" y="731"/>
                    </a:lnTo>
                    <a:lnTo>
                      <a:pt x="653" y="731"/>
                    </a:lnTo>
                    <a:lnTo>
                      <a:pt x="672" y="731"/>
                    </a:lnTo>
                    <a:lnTo>
                      <a:pt x="690" y="730"/>
                    </a:lnTo>
                    <a:lnTo>
                      <a:pt x="708" y="727"/>
                    </a:lnTo>
                    <a:lnTo>
                      <a:pt x="727" y="723"/>
                    </a:lnTo>
                    <a:lnTo>
                      <a:pt x="744" y="720"/>
                    </a:lnTo>
                    <a:lnTo>
                      <a:pt x="762" y="715"/>
                    </a:lnTo>
                    <a:lnTo>
                      <a:pt x="778" y="709"/>
                    </a:lnTo>
                    <a:lnTo>
                      <a:pt x="795" y="703"/>
                    </a:lnTo>
                    <a:lnTo>
                      <a:pt x="811" y="696"/>
                    </a:lnTo>
                    <a:lnTo>
                      <a:pt x="828" y="687"/>
                    </a:lnTo>
                    <a:lnTo>
                      <a:pt x="843" y="678"/>
                    </a:lnTo>
                    <a:lnTo>
                      <a:pt x="858" y="669"/>
                    </a:lnTo>
                    <a:lnTo>
                      <a:pt x="872" y="659"/>
                    </a:lnTo>
                    <a:lnTo>
                      <a:pt x="886" y="647"/>
                    </a:lnTo>
                    <a:lnTo>
                      <a:pt x="898" y="637"/>
                    </a:lnTo>
                    <a:lnTo>
                      <a:pt x="911" y="624"/>
                    </a:lnTo>
                    <a:lnTo>
                      <a:pt x="924" y="612"/>
                    </a:lnTo>
                    <a:lnTo>
                      <a:pt x="935" y="598"/>
                    </a:lnTo>
                    <a:lnTo>
                      <a:pt x="947" y="584"/>
                    </a:lnTo>
                    <a:lnTo>
                      <a:pt x="956" y="570"/>
                    </a:lnTo>
                    <a:lnTo>
                      <a:pt x="966" y="555"/>
                    </a:lnTo>
                    <a:lnTo>
                      <a:pt x="975" y="540"/>
                    </a:lnTo>
                    <a:lnTo>
                      <a:pt x="983" y="524"/>
                    </a:lnTo>
                    <a:lnTo>
                      <a:pt x="991" y="508"/>
                    </a:lnTo>
                    <a:lnTo>
                      <a:pt x="997" y="492"/>
                    </a:lnTo>
                    <a:lnTo>
                      <a:pt x="1002" y="475"/>
                    </a:lnTo>
                    <a:lnTo>
                      <a:pt x="1008" y="457"/>
                    </a:lnTo>
                    <a:lnTo>
                      <a:pt x="1011" y="439"/>
                    </a:lnTo>
                    <a:lnTo>
                      <a:pt x="1014" y="421"/>
                    </a:lnTo>
                    <a:lnTo>
                      <a:pt x="1018" y="403"/>
                    </a:lnTo>
                    <a:lnTo>
                      <a:pt x="1019" y="384"/>
                    </a:lnTo>
                    <a:lnTo>
                      <a:pt x="1019" y="366"/>
                    </a:lnTo>
                    <a:lnTo>
                      <a:pt x="1019" y="366"/>
                    </a:lnTo>
                    <a:lnTo>
                      <a:pt x="1019" y="347"/>
                    </a:lnTo>
                    <a:lnTo>
                      <a:pt x="1018" y="329"/>
                    </a:lnTo>
                    <a:lnTo>
                      <a:pt x="1014" y="310"/>
                    </a:lnTo>
                    <a:lnTo>
                      <a:pt x="1011" y="292"/>
                    </a:lnTo>
                    <a:lnTo>
                      <a:pt x="1008" y="274"/>
                    </a:lnTo>
                    <a:lnTo>
                      <a:pt x="1002" y="257"/>
                    </a:lnTo>
                    <a:lnTo>
                      <a:pt x="997" y="240"/>
                    </a:lnTo>
                    <a:lnTo>
                      <a:pt x="991" y="223"/>
                    </a:lnTo>
                    <a:lnTo>
                      <a:pt x="983" y="207"/>
                    </a:lnTo>
                    <a:lnTo>
                      <a:pt x="975" y="191"/>
                    </a:lnTo>
                    <a:lnTo>
                      <a:pt x="966" y="176"/>
                    </a:lnTo>
                    <a:lnTo>
                      <a:pt x="956" y="161"/>
                    </a:lnTo>
                    <a:lnTo>
                      <a:pt x="947" y="147"/>
                    </a:lnTo>
                    <a:lnTo>
                      <a:pt x="935" y="133"/>
                    </a:lnTo>
                    <a:lnTo>
                      <a:pt x="924" y="119"/>
                    </a:lnTo>
                    <a:lnTo>
                      <a:pt x="911" y="108"/>
                    </a:lnTo>
                    <a:lnTo>
                      <a:pt x="898" y="95"/>
                    </a:lnTo>
                    <a:lnTo>
                      <a:pt x="886" y="84"/>
                    </a:lnTo>
                    <a:lnTo>
                      <a:pt x="872" y="72"/>
                    </a:lnTo>
                    <a:lnTo>
                      <a:pt x="858" y="63"/>
                    </a:lnTo>
                    <a:lnTo>
                      <a:pt x="843" y="53"/>
                    </a:lnTo>
                    <a:lnTo>
                      <a:pt x="828" y="44"/>
                    </a:lnTo>
                    <a:lnTo>
                      <a:pt x="811" y="36"/>
                    </a:lnTo>
                    <a:lnTo>
                      <a:pt x="795" y="28"/>
                    </a:lnTo>
                    <a:lnTo>
                      <a:pt x="778" y="22"/>
                    </a:lnTo>
                    <a:lnTo>
                      <a:pt x="762" y="16"/>
                    </a:lnTo>
                    <a:lnTo>
                      <a:pt x="744" y="11"/>
                    </a:lnTo>
                    <a:lnTo>
                      <a:pt x="727" y="8"/>
                    </a:lnTo>
                    <a:lnTo>
                      <a:pt x="708" y="5"/>
                    </a:lnTo>
                    <a:lnTo>
                      <a:pt x="690" y="1"/>
                    </a:lnTo>
                    <a:lnTo>
                      <a:pt x="672" y="0"/>
                    </a:lnTo>
                    <a:lnTo>
                      <a:pt x="653" y="0"/>
                    </a:lnTo>
                    <a:lnTo>
                      <a:pt x="653" y="0"/>
                    </a:lnTo>
                    <a:close/>
                    <a:moveTo>
                      <a:pt x="118" y="944"/>
                    </a:moveTo>
                    <a:lnTo>
                      <a:pt x="118" y="944"/>
                    </a:lnTo>
                    <a:lnTo>
                      <a:pt x="112" y="950"/>
                    </a:lnTo>
                    <a:lnTo>
                      <a:pt x="105" y="952"/>
                    </a:lnTo>
                    <a:lnTo>
                      <a:pt x="100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92" y="954"/>
                    </a:lnTo>
                    <a:lnTo>
                      <a:pt x="86" y="952"/>
                    </a:lnTo>
                    <a:lnTo>
                      <a:pt x="80" y="950"/>
                    </a:lnTo>
                    <a:lnTo>
                      <a:pt x="73" y="944"/>
                    </a:lnTo>
                    <a:lnTo>
                      <a:pt x="73" y="944"/>
                    </a:lnTo>
                    <a:lnTo>
                      <a:pt x="68" y="938"/>
                    </a:lnTo>
                    <a:lnTo>
                      <a:pt x="66" y="933"/>
                    </a:lnTo>
                    <a:lnTo>
                      <a:pt x="65" y="926"/>
                    </a:lnTo>
                    <a:lnTo>
                      <a:pt x="64" y="922"/>
                    </a:lnTo>
                    <a:lnTo>
                      <a:pt x="64" y="922"/>
                    </a:lnTo>
                    <a:lnTo>
                      <a:pt x="65" y="918"/>
                    </a:lnTo>
                    <a:lnTo>
                      <a:pt x="66" y="912"/>
                    </a:lnTo>
                    <a:lnTo>
                      <a:pt x="68" y="906"/>
                    </a:lnTo>
                    <a:lnTo>
                      <a:pt x="73" y="899"/>
                    </a:lnTo>
                    <a:lnTo>
                      <a:pt x="373" y="600"/>
                    </a:lnTo>
                    <a:lnTo>
                      <a:pt x="373" y="600"/>
                    </a:lnTo>
                    <a:lnTo>
                      <a:pt x="383" y="613"/>
                    </a:lnTo>
                    <a:lnTo>
                      <a:pt x="394" y="624"/>
                    </a:lnTo>
                    <a:lnTo>
                      <a:pt x="406" y="635"/>
                    </a:lnTo>
                    <a:lnTo>
                      <a:pt x="418" y="645"/>
                    </a:lnTo>
                    <a:lnTo>
                      <a:pt x="118" y="944"/>
                    </a:lnTo>
                    <a:close/>
                    <a:moveTo>
                      <a:pt x="653" y="668"/>
                    </a:moveTo>
                    <a:lnTo>
                      <a:pt x="653" y="668"/>
                    </a:lnTo>
                    <a:lnTo>
                      <a:pt x="638" y="668"/>
                    </a:lnTo>
                    <a:lnTo>
                      <a:pt x="622" y="667"/>
                    </a:lnTo>
                    <a:lnTo>
                      <a:pt x="607" y="664"/>
                    </a:lnTo>
                    <a:lnTo>
                      <a:pt x="592" y="661"/>
                    </a:lnTo>
                    <a:lnTo>
                      <a:pt x="578" y="658"/>
                    </a:lnTo>
                    <a:lnTo>
                      <a:pt x="563" y="654"/>
                    </a:lnTo>
                    <a:lnTo>
                      <a:pt x="549" y="649"/>
                    </a:lnTo>
                    <a:lnTo>
                      <a:pt x="536" y="644"/>
                    </a:lnTo>
                    <a:lnTo>
                      <a:pt x="522" y="638"/>
                    </a:lnTo>
                    <a:lnTo>
                      <a:pt x="509" y="631"/>
                    </a:lnTo>
                    <a:lnTo>
                      <a:pt x="496" y="624"/>
                    </a:lnTo>
                    <a:lnTo>
                      <a:pt x="484" y="616"/>
                    </a:lnTo>
                    <a:lnTo>
                      <a:pt x="472" y="608"/>
                    </a:lnTo>
                    <a:lnTo>
                      <a:pt x="461" y="599"/>
                    </a:lnTo>
                    <a:lnTo>
                      <a:pt x="450" y="589"/>
                    </a:lnTo>
                    <a:lnTo>
                      <a:pt x="439" y="580"/>
                    </a:lnTo>
                    <a:lnTo>
                      <a:pt x="430" y="569"/>
                    </a:lnTo>
                    <a:lnTo>
                      <a:pt x="420" y="558"/>
                    </a:lnTo>
                    <a:lnTo>
                      <a:pt x="410" y="546"/>
                    </a:lnTo>
                    <a:lnTo>
                      <a:pt x="402" y="535"/>
                    </a:lnTo>
                    <a:lnTo>
                      <a:pt x="394" y="522"/>
                    </a:lnTo>
                    <a:lnTo>
                      <a:pt x="387" y="510"/>
                    </a:lnTo>
                    <a:lnTo>
                      <a:pt x="380" y="496"/>
                    </a:lnTo>
                    <a:lnTo>
                      <a:pt x="374" y="483"/>
                    </a:lnTo>
                    <a:lnTo>
                      <a:pt x="368" y="469"/>
                    </a:lnTo>
                    <a:lnTo>
                      <a:pt x="364" y="455"/>
                    </a:lnTo>
                    <a:lnTo>
                      <a:pt x="360" y="441"/>
                    </a:lnTo>
                    <a:lnTo>
                      <a:pt x="357" y="426"/>
                    </a:lnTo>
                    <a:lnTo>
                      <a:pt x="354" y="411"/>
                    </a:lnTo>
                    <a:lnTo>
                      <a:pt x="352" y="396"/>
                    </a:lnTo>
                    <a:lnTo>
                      <a:pt x="351" y="381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1" y="350"/>
                    </a:lnTo>
                    <a:lnTo>
                      <a:pt x="352" y="335"/>
                    </a:lnTo>
                    <a:lnTo>
                      <a:pt x="354" y="320"/>
                    </a:lnTo>
                    <a:lnTo>
                      <a:pt x="357" y="305"/>
                    </a:lnTo>
                    <a:lnTo>
                      <a:pt x="360" y="290"/>
                    </a:lnTo>
                    <a:lnTo>
                      <a:pt x="364" y="276"/>
                    </a:lnTo>
                    <a:lnTo>
                      <a:pt x="368" y="262"/>
                    </a:lnTo>
                    <a:lnTo>
                      <a:pt x="374" y="248"/>
                    </a:lnTo>
                    <a:lnTo>
                      <a:pt x="380" y="235"/>
                    </a:lnTo>
                    <a:lnTo>
                      <a:pt x="387" y="221"/>
                    </a:lnTo>
                    <a:lnTo>
                      <a:pt x="394" y="209"/>
                    </a:lnTo>
                    <a:lnTo>
                      <a:pt x="402" y="197"/>
                    </a:lnTo>
                    <a:lnTo>
                      <a:pt x="410" y="185"/>
                    </a:lnTo>
                    <a:lnTo>
                      <a:pt x="420" y="173"/>
                    </a:lnTo>
                    <a:lnTo>
                      <a:pt x="430" y="162"/>
                    </a:lnTo>
                    <a:lnTo>
                      <a:pt x="439" y="152"/>
                    </a:lnTo>
                    <a:lnTo>
                      <a:pt x="450" y="142"/>
                    </a:lnTo>
                    <a:lnTo>
                      <a:pt x="461" y="132"/>
                    </a:lnTo>
                    <a:lnTo>
                      <a:pt x="472" y="124"/>
                    </a:lnTo>
                    <a:lnTo>
                      <a:pt x="484" y="115"/>
                    </a:lnTo>
                    <a:lnTo>
                      <a:pt x="496" y="108"/>
                    </a:lnTo>
                    <a:lnTo>
                      <a:pt x="509" y="100"/>
                    </a:lnTo>
                    <a:lnTo>
                      <a:pt x="522" y="94"/>
                    </a:lnTo>
                    <a:lnTo>
                      <a:pt x="536" y="87"/>
                    </a:lnTo>
                    <a:lnTo>
                      <a:pt x="549" y="82"/>
                    </a:lnTo>
                    <a:lnTo>
                      <a:pt x="563" y="78"/>
                    </a:lnTo>
                    <a:lnTo>
                      <a:pt x="578" y="73"/>
                    </a:lnTo>
                    <a:lnTo>
                      <a:pt x="592" y="70"/>
                    </a:lnTo>
                    <a:lnTo>
                      <a:pt x="607" y="67"/>
                    </a:lnTo>
                    <a:lnTo>
                      <a:pt x="622" y="65"/>
                    </a:lnTo>
                    <a:lnTo>
                      <a:pt x="638" y="64"/>
                    </a:lnTo>
                    <a:lnTo>
                      <a:pt x="653" y="64"/>
                    </a:lnTo>
                    <a:lnTo>
                      <a:pt x="653" y="64"/>
                    </a:lnTo>
                    <a:lnTo>
                      <a:pt x="669" y="64"/>
                    </a:lnTo>
                    <a:lnTo>
                      <a:pt x="684" y="65"/>
                    </a:lnTo>
                    <a:lnTo>
                      <a:pt x="699" y="67"/>
                    </a:lnTo>
                    <a:lnTo>
                      <a:pt x="714" y="70"/>
                    </a:lnTo>
                    <a:lnTo>
                      <a:pt x="729" y="73"/>
                    </a:lnTo>
                    <a:lnTo>
                      <a:pt x="743" y="78"/>
                    </a:lnTo>
                    <a:lnTo>
                      <a:pt x="757" y="82"/>
                    </a:lnTo>
                    <a:lnTo>
                      <a:pt x="771" y="87"/>
                    </a:lnTo>
                    <a:lnTo>
                      <a:pt x="784" y="94"/>
                    </a:lnTo>
                    <a:lnTo>
                      <a:pt x="796" y="100"/>
                    </a:lnTo>
                    <a:lnTo>
                      <a:pt x="809" y="108"/>
                    </a:lnTo>
                    <a:lnTo>
                      <a:pt x="822" y="115"/>
                    </a:lnTo>
                    <a:lnTo>
                      <a:pt x="834" y="124"/>
                    </a:lnTo>
                    <a:lnTo>
                      <a:pt x="845" y="132"/>
                    </a:lnTo>
                    <a:lnTo>
                      <a:pt x="857" y="142"/>
                    </a:lnTo>
                    <a:lnTo>
                      <a:pt x="866" y="152"/>
                    </a:lnTo>
                    <a:lnTo>
                      <a:pt x="877" y="162"/>
                    </a:lnTo>
                    <a:lnTo>
                      <a:pt x="887" y="173"/>
                    </a:lnTo>
                    <a:lnTo>
                      <a:pt x="895" y="185"/>
                    </a:lnTo>
                    <a:lnTo>
                      <a:pt x="904" y="197"/>
                    </a:lnTo>
                    <a:lnTo>
                      <a:pt x="911" y="209"/>
                    </a:lnTo>
                    <a:lnTo>
                      <a:pt x="919" y="221"/>
                    </a:lnTo>
                    <a:lnTo>
                      <a:pt x="925" y="235"/>
                    </a:lnTo>
                    <a:lnTo>
                      <a:pt x="932" y="248"/>
                    </a:lnTo>
                    <a:lnTo>
                      <a:pt x="937" y="262"/>
                    </a:lnTo>
                    <a:lnTo>
                      <a:pt x="941" y="276"/>
                    </a:lnTo>
                    <a:lnTo>
                      <a:pt x="946" y="290"/>
                    </a:lnTo>
                    <a:lnTo>
                      <a:pt x="949" y="305"/>
                    </a:lnTo>
                    <a:lnTo>
                      <a:pt x="952" y="320"/>
                    </a:lnTo>
                    <a:lnTo>
                      <a:pt x="954" y="335"/>
                    </a:lnTo>
                    <a:lnTo>
                      <a:pt x="955" y="350"/>
                    </a:lnTo>
                    <a:lnTo>
                      <a:pt x="955" y="366"/>
                    </a:lnTo>
                    <a:lnTo>
                      <a:pt x="955" y="366"/>
                    </a:lnTo>
                    <a:lnTo>
                      <a:pt x="955" y="381"/>
                    </a:lnTo>
                    <a:lnTo>
                      <a:pt x="954" y="396"/>
                    </a:lnTo>
                    <a:lnTo>
                      <a:pt x="952" y="411"/>
                    </a:lnTo>
                    <a:lnTo>
                      <a:pt x="949" y="426"/>
                    </a:lnTo>
                    <a:lnTo>
                      <a:pt x="946" y="441"/>
                    </a:lnTo>
                    <a:lnTo>
                      <a:pt x="941" y="455"/>
                    </a:lnTo>
                    <a:lnTo>
                      <a:pt x="937" y="469"/>
                    </a:lnTo>
                    <a:lnTo>
                      <a:pt x="932" y="483"/>
                    </a:lnTo>
                    <a:lnTo>
                      <a:pt x="925" y="496"/>
                    </a:lnTo>
                    <a:lnTo>
                      <a:pt x="919" y="510"/>
                    </a:lnTo>
                    <a:lnTo>
                      <a:pt x="911" y="522"/>
                    </a:lnTo>
                    <a:lnTo>
                      <a:pt x="904" y="535"/>
                    </a:lnTo>
                    <a:lnTo>
                      <a:pt x="895" y="546"/>
                    </a:lnTo>
                    <a:lnTo>
                      <a:pt x="887" y="558"/>
                    </a:lnTo>
                    <a:lnTo>
                      <a:pt x="877" y="569"/>
                    </a:lnTo>
                    <a:lnTo>
                      <a:pt x="866" y="580"/>
                    </a:lnTo>
                    <a:lnTo>
                      <a:pt x="857" y="589"/>
                    </a:lnTo>
                    <a:lnTo>
                      <a:pt x="845" y="599"/>
                    </a:lnTo>
                    <a:lnTo>
                      <a:pt x="834" y="608"/>
                    </a:lnTo>
                    <a:lnTo>
                      <a:pt x="822" y="616"/>
                    </a:lnTo>
                    <a:lnTo>
                      <a:pt x="809" y="624"/>
                    </a:lnTo>
                    <a:lnTo>
                      <a:pt x="796" y="631"/>
                    </a:lnTo>
                    <a:lnTo>
                      <a:pt x="784" y="638"/>
                    </a:lnTo>
                    <a:lnTo>
                      <a:pt x="771" y="644"/>
                    </a:lnTo>
                    <a:lnTo>
                      <a:pt x="757" y="649"/>
                    </a:lnTo>
                    <a:lnTo>
                      <a:pt x="743" y="654"/>
                    </a:lnTo>
                    <a:lnTo>
                      <a:pt x="729" y="658"/>
                    </a:lnTo>
                    <a:lnTo>
                      <a:pt x="714" y="661"/>
                    </a:lnTo>
                    <a:lnTo>
                      <a:pt x="699" y="664"/>
                    </a:lnTo>
                    <a:lnTo>
                      <a:pt x="684" y="667"/>
                    </a:lnTo>
                    <a:lnTo>
                      <a:pt x="669" y="668"/>
                    </a:lnTo>
                    <a:lnTo>
                      <a:pt x="653" y="668"/>
                    </a:lnTo>
                    <a:lnTo>
                      <a:pt x="653" y="668"/>
                    </a:lnTo>
                    <a:close/>
                    <a:moveTo>
                      <a:pt x="820" y="193"/>
                    </a:moveTo>
                    <a:lnTo>
                      <a:pt x="820" y="193"/>
                    </a:lnTo>
                    <a:lnTo>
                      <a:pt x="816" y="190"/>
                    </a:lnTo>
                    <a:lnTo>
                      <a:pt x="810" y="187"/>
                    </a:lnTo>
                    <a:lnTo>
                      <a:pt x="804" y="185"/>
                    </a:lnTo>
                    <a:lnTo>
                      <a:pt x="798" y="185"/>
                    </a:lnTo>
                    <a:lnTo>
                      <a:pt x="792" y="185"/>
                    </a:lnTo>
                    <a:lnTo>
                      <a:pt x="786" y="187"/>
                    </a:lnTo>
                    <a:lnTo>
                      <a:pt x="780" y="190"/>
                    </a:lnTo>
                    <a:lnTo>
                      <a:pt x="775" y="193"/>
                    </a:lnTo>
                    <a:lnTo>
                      <a:pt x="775" y="193"/>
                    </a:lnTo>
                    <a:lnTo>
                      <a:pt x="772" y="199"/>
                    </a:lnTo>
                    <a:lnTo>
                      <a:pt x="769" y="204"/>
                    </a:lnTo>
                    <a:lnTo>
                      <a:pt x="766" y="211"/>
                    </a:lnTo>
                    <a:lnTo>
                      <a:pt x="766" y="216"/>
                    </a:lnTo>
                    <a:lnTo>
                      <a:pt x="766" y="222"/>
                    </a:lnTo>
                    <a:lnTo>
                      <a:pt x="769" y="229"/>
                    </a:lnTo>
                    <a:lnTo>
                      <a:pt x="772" y="234"/>
                    </a:lnTo>
                    <a:lnTo>
                      <a:pt x="775" y="238"/>
                    </a:lnTo>
                    <a:lnTo>
                      <a:pt x="775" y="238"/>
                    </a:lnTo>
                    <a:lnTo>
                      <a:pt x="788" y="252"/>
                    </a:lnTo>
                    <a:lnTo>
                      <a:pt x="799" y="267"/>
                    </a:lnTo>
                    <a:lnTo>
                      <a:pt x="807" y="282"/>
                    </a:lnTo>
                    <a:lnTo>
                      <a:pt x="815" y="299"/>
                    </a:lnTo>
                    <a:lnTo>
                      <a:pt x="820" y="315"/>
                    </a:lnTo>
                    <a:lnTo>
                      <a:pt x="824" y="332"/>
                    </a:lnTo>
                    <a:lnTo>
                      <a:pt x="828" y="348"/>
                    </a:lnTo>
                    <a:lnTo>
                      <a:pt x="828" y="366"/>
                    </a:lnTo>
                    <a:lnTo>
                      <a:pt x="828" y="383"/>
                    </a:lnTo>
                    <a:lnTo>
                      <a:pt x="824" y="399"/>
                    </a:lnTo>
                    <a:lnTo>
                      <a:pt x="820" y="417"/>
                    </a:lnTo>
                    <a:lnTo>
                      <a:pt x="815" y="433"/>
                    </a:lnTo>
                    <a:lnTo>
                      <a:pt x="807" y="449"/>
                    </a:lnTo>
                    <a:lnTo>
                      <a:pt x="799" y="464"/>
                    </a:lnTo>
                    <a:lnTo>
                      <a:pt x="788" y="479"/>
                    </a:lnTo>
                    <a:lnTo>
                      <a:pt x="775" y="493"/>
                    </a:lnTo>
                    <a:lnTo>
                      <a:pt x="775" y="493"/>
                    </a:lnTo>
                    <a:lnTo>
                      <a:pt x="772" y="497"/>
                    </a:lnTo>
                    <a:lnTo>
                      <a:pt x="769" y="502"/>
                    </a:lnTo>
                    <a:lnTo>
                      <a:pt x="766" y="509"/>
                    </a:lnTo>
                    <a:lnTo>
                      <a:pt x="766" y="515"/>
                    </a:lnTo>
                    <a:lnTo>
                      <a:pt x="766" y="521"/>
                    </a:lnTo>
                    <a:lnTo>
                      <a:pt x="769" y="527"/>
                    </a:lnTo>
                    <a:lnTo>
                      <a:pt x="772" y="532"/>
                    </a:lnTo>
                    <a:lnTo>
                      <a:pt x="775" y="538"/>
                    </a:lnTo>
                    <a:lnTo>
                      <a:pt x="775" y="538"/>
                    </a:lnTo>
                    <a:lnTo>
                      <a:pt x="780" y="541"/>
                    </a:lnTo>
                    <a:lnTo>
                      <a:pt x="786" y="544"/>
                    </a:lnTo>
                    <a:lnTo>
                      <a:pt x="792" y="546"/>
                    </a:lnTo>
                    <a:lnTo>
                      <a:pt x="798" y="546"/>
                    </a:lnTo>
                    <a:lnTo>
                      <a:pt x="798" y="546"/>
                    </a:lnTo>
                    <a:lnTo>
                      <a:pt x="804" y="546"/>
                    </a:lnTo>
                    <a:lnTo>
                      <a:pt x="810" y="544"/>
                    </a:lnTo>
                    <a:lnTo>
                      <a:pt x="816" y="541"/>
                    </a:lnTo>
                    <a:lnTo>
                      <a:pt x="820" y="538"/>
                    </a:lnTo>
                    <a:lnTo>
                      <a:pt x="820" y="538"/>
                    </a:lnTo>
                    <a:lnTo>
                      <a:pt x="837" y="518"/>
                    </a:lnTo>
                    <a:lnTo>
                      <a:pt x="851" y="499"/>
                    </a:lnTo>
                    <a:lnTo>
                      <a:pt x="864" y="479"/>
                    </a:lnTo>
                    <a:lnTo>
                      <a:pt x="874" y="457"/>
                    </a:lnTo>
                    <a:lnTo>
                      <a:pt x="881" y="435"/>
                    </a:lnTo>
                    <a:lnTo>
                      <a:pt x="887" y="412"/>
                    </a:lnTo>
                    <a:lnTo>
                      <a:pt x="891" y="389"/>
                    </a:lnTo>
                    <a:lnTo>
                      <a:pt x="892" y="366"/>
                    </a:lnTo>
                    <a:lnTo>
                      <a:pt x="891" y="343"/>
                    </a:lnTo>
                    <a:lnTo>
                      <a:pt x="887" y="319"/>
                    </a:lnTo>
                    <a:lnTo>
                      <a:pt x="881" y="296"/>
                    </a:lnTo>
                    <a:lnTo>
                      <a:pt x="874" y="274"/>
                    </a:lnTo>
                    <a:lnTo>
                      <a:pt x="864" y="252"/>
                    </a:lnTo>
                    <a:lnTo>
                      <a:pt x="851" y="232"/>
                    </a:lnTo>
                    <a:lnTo>
                      <a:pt x="837" y="213"/>
                    </a:lnTo>
                    <a:lnTo>
                      <a:pt x="820" y="193"/>
                    </a:lnTo>
                    <a:lnTo>
                      <a:pt x="820" y="193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70800" y="1804670"/>
            <a:ext cx="3642399" cy="953135"/>
            <a:chOff x="12109" y="2995"/>
            <a:chExt cx="5736" cy="1501"/>
          </a:xfrm>
        </p:grpSpPr>
        <p:grpSp>
          <p:nvGrpSpPr>
            <p:cNvPr id="26" name="组合 25"/>
            <p:cNvGrpSpPr/>
            <p:nvPr/>
          </p:nvGrpSpPr>
          <p:grpSpPr>
            <a:xfrm>
              <a:off x="12109" y="2995"/>
              <a:ext cx="5736" cy="1501"/>
              <a:chOff x="7697747" y="1905593"/>
              <a:chExt cx="3642203" cy="95313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697747" y="1905593"/>
                <a:ext cx="2522174" cy="95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发布作业</a:t>
                </a:r>
                <a:endPara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 algn="r"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自带多种题型模板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+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自定义，让作业种类更加丰富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0619950" y="2022012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" name="Freeform 52"/>
            <p:cNvSpPr>
              <a:spLocks noEditPoints="1"/>
            </p:cNvSpPr>
            <p:nvPr/>
          </p:nvSpPr>
          <p:spPr bwMode="auto">
            <a:xfrm>
              <a:off x="17023" y="3529"/>
              <a:ext cx="510" cy="43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34935" y="1915160"/>
            <a:ext cx="3561080" cy="836930"/>
            <a:chOff x="12251" y="5012"/>
            <a:chExt cx="5608" cy="1318"/>
          </a:xfrm>
        </p:grpSpPr>
        <p:grpSp>
          <p:nvGrpSpPr>
            <p:cNvPr id="31" name="组合 30"/>
            <p:cNvGrpSpPr/>
            <p:nvPr/>
          </p:nvGrpSpPr>
          <p:grpSpPr>
            <a:xfrm>
              <a:off x="12251" y="5012"/>
              <a:ext cx="5608" cy="1318"/>
              <a:chOff x="7779113" y="3182804"/>
              <a:chExt cx="3560888" cy="83705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817827" y="3182804"/>
                <a:ext cx="2522174" cy="722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作业批改</a:t>
                </a:r>
                <a:endParaRPr lang="en-US" alt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线上批改作业，随处可加批注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779113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56" name="图片 55" descr="resourc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564" y="5432"/>
              <a:ext cx="660" cy="66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7734663" y="3182578"/>
            <a:ext cx="3561136" cy="953135"/>
            <a:chOff x="851898" y="1900513"/>
            <a:chExt cx="3561136" cy="953135"/>
          </a:xfrm>
        </p:grpSpPr>
        <p:sp>
          <p:nvSpPr>
            <p:cNvPr id="30" name="矩形 29"/>
            <p:cNvSpPr/>
            <p:nvPr/>
          </p:nvSpPr>
          <p:spPr>
            <a:xfrm>
              <a:off x="1890860" y="1900513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便捷交流</a:t>
              </a:r>
              <a:endParaRPr lang="en-US" altLang="zh-CN" sz="14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l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师生之间、同学之间都可以使用私信交流，课程内还可以发起相关问题的讨论</a:t>
              </a:r>
              <a:endParaRPr 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851898" y="2049317"/>
              <a:ext cx="720000" cy="720000"/>
              <a:chOff x="851898" y="2049317"/>
              <a:chExt cx="720000" cy="72000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851898" y="2049317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8" name="Freeform 115"/>
              <p:cNvSpPr>
                <a:spLocks noEditPoints="1"/>
              </p:cNvSpPr>
              <p:nvPr/>
            </p:nvSpPr>
            <p:spPr bwMode="auto">
              <a:xfrm>
                <a:off x="1050608" y="224821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4168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为什么选择我们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765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精准需求定位</a:t>
            </a:r>
            <a:endParaRPr lang="en-US" altLang="zh-CN" sz="14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使用问卷调查了多位中小学在读学生的需求与建议，也语音采访了教师对于此产品的诉求，经过多次迭代分析整合成而成。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67603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界面友好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界面设计参考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github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以及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设计，融合教育类网站的经典风格，让用户获得超棒的体验感！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99851" y="3884805"/>
            <a:ext cx="2175475" cy="2106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特色突出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对比其他平台，我们的作业平坦针对性强，同时在现有学习平台的增加了许多特色功能，如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作业批阅、私信交流、数据分析统计等功能，提升老师工作效率的同时，也增强学生学习兴趣。</a:t>
            </a:r>
            <a:endParaRPr lang="zh-CN" altLang="en-US" sz="1000" spc="15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76502" y="2398129"/>
            <a:ext cx="1224000" cy="1224000"/>
            <a:chOff x="991737" y="2398129"/>
            <a:chExt cx="1224000" cy="1224000"/>
          </a:xfrm>
        </p:grpSpPr>
        <p:sp>
          <p:nvSpPr>
            <p:cNvPr id="20" name="椭圆 19"/>
            <p:cNvSpPr/>
            <p:nvPr/>
          </p:nvSpPr>
          <p:spPr>
            <a:xfrm>
              <a:off x="991737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88"/>
            <p:cNvSpPr>
              <a:spLocks noEditPoints="1"/>
            </p:cNvSpPr>
            <p:nvPr/>
          </p:nvSpPr>
          <p:spPr bwMode="auto">
            <a:xfrm>
              <a:off x="1472768" y="2848997"/>
              <a:ext cx="261938" cy="322263"/>
            </a:xfrm>
            <a:custGeom>
              <a:avLst/>
              <a:gdLst>
                <a:gd name="T0" fmla="*/ 58 w 828"/>
                <a:gd name="T1" fmla="*/ 7 h 1017"/>
                <a:gd name="T2" fmla="*/ 12 w 828"/>
                <a:gd name="T3" fmla="*/ 49 h 1017"/>
                <a:gd name="T4" fmla="*/ 0 w 828"/>
                <a:gd name="T5" fmla="*/ 921 h 1017"/>
                <a:gd name="T6" fmla="*/ 22 w 828"/>
                <a:gd name="T7" fmla="*/ 982 h 1017"/>
                <a:gd name="T8" fmla="*/ 76 w 828"/>
                <a:gd name="T9" fmla="*/ 1015 h 1017"/>
                <a:gd name="T10" fmla="*/ 760 w 828"/>
                <a:gd name="T11" fmla="*/ 1012 h 1017"/>
                <a:gd name="T12" fmla="*/ 810 w 828"/>
                <a:gd name="T13" fmla="*/ 975 h 1017"/>
                <a:gd name="T14" fmla="*/ 828 w 828"/>
                <a:gd name="T15" fmla="*/ 95 h 1017"/>
                <a:gd name="T16" fmla="*/ 810 w 828"/>
                <a:gd name="T17" fmla="*/ 41 h 1017"/>
                <a:gd name="T18" fmla="*/ 760 w 828"/>
                <a:gd name="T19" fmla="*/ 4 h 1017"/>
                <a:gd name="T20" fmla="*/ 763 w 828"/>
                <a:gd name="T21" fmla="*/ 928 h 1017"/>
                <a:gd name="T22" fmla="*/ 732 w 828"/>
                <a:gd name="T23" fmla="*/ 953 h 1017"/>
                <a:gd name="T24" fmla="*/ 69 w 828"/>
                <a:gd name="T25" fmla="*/ 939 h 1017"/>
                <a:gd name="T26" fmla="*/ 87 w 828"/>
                <a:gd name="T27" fmla="*/ 285 h 1017"/>
                <a:gd name="T28" fmla="*/ 763 w 828"/>
                <a:gd name="T29" fmla="*/ 921 h 1017"/>
                <a:gd name="T30" fmla="*/ 749 w 828"/>
                <a:gd name="T31" fmla="*/ 216 h 1017"/>
                <a:gd name="T32" fmla="*/ 83 w 828"/>
                <a:gd name="T33" fmla="*/ 220 h 1017"/>
                <a:gd name="T34" fmla="*/ 64 w 828"/>
                <a:gd name="T35" fmla="*/ 95 h 1017"/>
                <a:gd name="T36" fmla="*/ 83 w 828"/>
                <a:gd name="T37" fmla="*/ 65 h 1017"/>
                <a:gd name="T38" fmla="*/ 749 w 828"/>
                <a:gd name="T39" fmla="*/ 68 h 1017"/>
                <a:gd name="T40" fmla="*/ 191 w 828"/>
                <a:gd name="T41" fmla="*/ 508 h 1017"/>
                <a:gd name="T42" fmla="*/ 232 w 828"/>
                <a:gd name="T43" fmla="*/ 563 h 1017"/>
                <a:gd name="T44" fmla="*/ 267 w 828"/>
                <a:gd name="T45" fmla="*/ 569 h 1017"/>
                <a:gd name="T46" fmla="*/ 287 w 828"/>
                <a:gd name="T47" fmla="*/ 508 h 1017"/>
                <a:gd name="T48" fmla="*/ 345 w 828"/>
                <a:gd name="T49" fmla="*/ 494 h 1017"/>
                <a:gd name="T50" fmla="*/ 345 w 828"/>
                <a:gd name="T51" fmla="*/ 459 h 1017"/>
                <a:gd name="T52" fmla="*/ 287 w 828"/>
                <a:gd name="T53" fmla="*/ 413 h 1017"/>
                <a:gd name="T54" fmla="*/ 267 w 828"/>
                <a:gd name="T55" fmla="*/ 384 h 1017"/>
                <a:gd name="T56" fmla="*/ 232 w 828"/>
                <a:gd name="T57" fmla="*/ 390 h 1017"/>
                <a:gd name="T58" fmla="*/ 191 w 828"/>
                <a:gd name="T59" fmla="*/ 445 h 1017"/>
                <a:gd name="T60" fmla="*/ 160 w 828"/>
                <a:gd name="T61" fmla="*/ 470 h 1017"/>
                <a:gd name="T62" fmla="*/ 173 w 828"/>
                <a:gd name="T63" fmla="*/ 503 h 1017"/>
                <a:gd name="T64" fmla="*/ 509 w 828"/>
                <a:gd name="T65" fmla="*/ 445 h 1017"/>
                <a:gd name="T66" fmla="*/ 478 w 828"/>
                <a:gd name="T67" fmla="*/ 470 h 1017"/>
                <a:gd name="T68" fmla="*/ 492 w 828"/>
                <a:gd name="T69" fmla="*/ 503 h 1017"/>
                <a:gd name="T70" fmla="*/ 648 w 828"/>
                <a:gd name="T71" fmla="*/ 506 h 1017"/>
                <a:gd name="T72" fmla="*/ 668 w 828"/>
                <a:gd name="T73" fmla="*/ 476 h 1017"/>
                <a:gd name="T74" fmla="*/ 643 w 828"/>
                <a:gd name="T75" fmla="*/ 445 h 1017"/>
                <a:gd name="T76" fmla="*/ 497 w 828"/>
                <a:gd name="T77" fmla="*/ 670 h 1017"/>
                <a:gd name="T78" fmla="*/ 478 w 828"/>
                <a:gd name="T79" fmla="*/ 699 h 1017"/>
                <a:gd name="T80" fmla="*/ 502 w 828"/>
                <a:gd name="T81" fmla="*/ 730 h 1017"/>
                <a:gd name="T82" fmla="*/ 659 w 828"/>
                <a:gd name="T83" fmla="*/ 722 h 1017"/>
                <a:gd name="T84" fmla="*/ 666 w 828"/>
                <a:gd name="T85" fmla="*/ 686 h 1017"/>
                <a:gd name="T86" fmla="*/ 637 w 828"/>
                <a:gd name="T87" fmla="*/ 667 h 1017"/>
                <a:gd name="T88" fmla="*/ 486 w 828"/>
                <a:gd name="T89" fmla="*/ 803 h 1017"/>
                <a:gd name="T90" fmla="*/ 480 w 828"/>
                <a:gd name="T91" fmla="*/ 839 h 1017"/>
                <a:gd name="T92" fmla="*/ 637 w 828"/>
                <a:gd name="T93" fmla="*/ 858 h 1017"/>
                <a:gd name="T94" fmla="*/ 666 w 828"/>
                <a:gd name="T95" fmla="*/ 839 h 1017"/>
                <a:gd name="T96" fmla="*/ 659 w 828"/>
                <a:gd name="T97" fmla="*/ 803 h 1017"/>
                <a:gd name="T98" fmla="*/ 340 w 828"/>
                <a:gd name="T99" fmla="*/ 677 h 1017"/>
                <a:gd name="T100" fmla="*/ 301 w 828"/>
                <a:gd name="T101" fmla="*/ 672 h 1017"/>
                <a:gd name="T102" fmla="*/ 197 w 828"/>
                <a:gd name="T103" fmla="*/ 668 h 1017"/>
                <a:gd name="T104" fmla="*/ 164 w 828"/>
                <a:gd name="T105" fmla="*/ 682 h 1017"/>
                <a:gd name="T106" fmla="*/ 169 w 828"/>
                <a:gd name="T107" fmla="*/ 722 h 1017"/>
                <a:gd name="T108" fmla="*/ 159 w 828"/>
                <a:gd name="T109" fmla="*/ 826 h 1017"/>
                <a:gd name="T110" fmla="*/ 179 w 828"/>
                <a:gd name="T111" fmla="*/ 856 h 1017"/>
                <a:gd name="T112" fmla="*/ 214 w 828"/>
                <a:gd name="T113" fmla="*/ 848 h 1017"/>
                <a:gd name="T114" fmla="*/ 318 w 828"/>
                <a:gd name="T115" fmla="*/ 858 h 1017"/>
                <a:gd name="T116" fmla="*/ 345 w 828"/>
                <a:gd name="T117" fmla="*/ 844 h 1017"/>
                <a:gd name="T118" fmla="*/ 340 w 828"/>
                <a:gd name="T119" fmla="*/ 803 h 1017"/>
                <a:gd name="T120" fmla="*/ 350 w 828"/>
                <a:gd name="T121" fmla="*/ 69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1017">
                  <a:moveTo>
                    <a:pt x="732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6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0" y="931"/>
                  </a:lnTo>
                  <a:lnTo>
                    <a:pt x="2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6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09"/>
                  </a:lnTo>
                  <a:lnTo>
                    <a:pt x="67" y="1012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732" y="1017"/>
                  </a:lnTo>
                  <a:lnTo>
                    <a:pt x="732" y="1017"/>
                  </a:lnTo>
                  <a:lnTo>
                    <a:pt x="742" y="1017"/>
                  </a:lnTo>
                  <a:lnTo>
                    <a:pt x="751" y="1015"/>
                  </a:lnTo>
                  <a:lnTo>
                    <a:pt x="760" y="1012"/>
                  </a:lnTo>
                  <a:lnTo>
                    <a:pt x="769" y="1009"/>
                  </a:lnTo>
                  <a:lnTo>
                    <a:pt x="777" y="1006"/>
                  </a:lnTo>
                  <a:lnTo>
                    <a:pt x="785" y="1001"/>
                  </a:lnTo>
                  <a:lnTo>
                    <a:pt x="792" y="995"/>
                  </a:lnTo>
                  <a:lnTo>
                    <a:pt x="800" y="989"/>
                  </a:lnTo>
                  <a:lnTo>
                    <a:pt x="805" y="982"/>
                  </a:lnTo>
                  <a:lnTo>
                    <a:pt x="810" y="975"/>
                  </a:lnTo>
                  <a:lnTo>
                    <a:pt x="816" y="967"/>
                  </a:lnTo>
                  <a:lnTo>
                    <a:pt x="820" y="959"/>
                  </a:lnTo>
                  <a:lnTo>
                    <a:pt x="823" y="950"/>
                  </a:lnTo>
                  <a:lnTo>
                    <a:pt x="825" y="941"/>
                  </a:lnTo>
                  <a:lnTo>
                    <a:pt x="826" y="931"/>
                  </a:lnTo>
                  <a:lnTo>
                    <a:pt x="828" y="921"/>
                  </a:lnTo>
                  <a:lnTo>
                    <a:pt x="828" y="95"/>
                  </a:lnTo>
                  <a:lnTo>
                    <a:pt x="828" y="95"/>
                  </a:lnTo>
                  <a:lnTo>
                    <a:pt x="826" y="85"/>
                  </a:lnTo>
                  <a:lnTo>
                    <a:pt x="825" y="76"/>
                  </a:lnTo>
                  <a:lnTo>
                    <a:pt x="823" y="66"/>
                  </a:lnTo>
                  <a:lnTo>
                    <a:pt x="820" y="58"/>
                  </a:lnTo>
                  <a:lnTo>
                    <a:pt x="816" y="49"/>
                  </a:lnTo>
                  <a:lnTo>
                    <a:pt x="810" y="41"/>
                  </a:lnTo>
                  <a:lnTo>
                    <a:pt x="805" y="34"/>
                  </a:lnTo>
                  <a:lnTo>
                    <a:pt x="800" y="27"/>
                  </a:lnTo>
                  <a:lnTo>
                    <a:pt x="792" y="21"/>
                  </a:lnTo>
                  <a:lnTo>
                    <a:pt x="785" y="16"/>
                  </a:lnTo>
                  <a:lnTo>
                    <a:pt x="777" y="10"/>
                  </a:lnTo>
                  <a:lnTo>
                    <a:pt x="769" y="7"/>
                  </a:lnTo>
                  <a:lnTo>
                    <a:pt x="760" y="4"/>
                  </a:lnTo>
                  <a:lnTo>
                    <a:pt x="751" y="2"/>
                  </a:lnTo>
                  <a:lnTo>
                    <a:pt x="742" y="0"/>
                  </a:lnTo>
                  <a:lnTo>
                    <a:pt x="732" y="0"/>
                  </a:lnTo>
                  <a:lnTo>
                    <a:pt x="732" y="0"/>
                  </a:lnTo>
                  <a:close/>
                  <a:moveTo>
                    <a:pt x="763" y="921"/>
                  </a:moveTo>
                  <a:lnTo>
                    <a:pt x="763" y="921"/>
                  </a:lnTo>
                  <a:lnTo>
                    <a:pt x="763" y="928"/>
                  </a:lnTo>
                  <a:lnTo>
                    <a:pt x="761" y="934"/>
                  </a:lnTo>
                  <a:lnTo>
                    <a:pt x="758" y="939"/>
                  </a:lnTo>
                  <a:lnTo>
                    <a:pt x="755" y="944"/>
                  </a:lnTo>
                  <a:lnTo>
                    <a:pt x="749" y="948"/>
                  </a:lnTo>
                  <a:lnTo>
                    <a:pt x="744" y="951"/>
                  </a:lnTo>
                  <a:lnTo>
                    <a:pt x="738" y="952"/>
                  </a:lnTo>
                  <a:lnTo>
                    <a:pt x="732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89" y="952"/>
                  </a:lnTo>
                  <a:lnTo>
                    <a:pt x="83" y="951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6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80" y="284"/>
                  </a:lnTo>
                  <a:lnTo>
                    <a:pt x="87" y="285"/>
                  </a:lnTo>
                  <a:lnTo>
                    <a:pt x="96" y="286"/>
                  </a:lnTo>
                  <a:lnTo>
                    <a:pt x="732" y="286"/>
                  </a:lnTo>
                  <a:lnTo>
                    <a:pt x="732" y="286"/>
                  </a:lnTo>
                  <a:lnTo>
                    <a:pt x="740" y="285"/>
                  </a:lnTo>
                  <a:lnTo>
                    <a:pt x="748" y="284"/>
                  </a:lnTo>
                  <a:lnTo>
                    <a:pt x="763" y="280"/>
                  </a:lnTo>
                  <a:lnTo>
                    <a:pt x="763" y="921"/>
                  </a:lnTo>
                  <a:close/>
                  <a:moveTo>
                    <a:pt x="763" y="191"/>
                  </a:moveTo>
                  <a:lnTo>
                    <a:pt x="763" y="191"/>
                  </a:lnTo>
                  <a:lnTo>
                    <a:pt x="763" y="197"/>
                  </a:lnTo>
                  <a:lnTo>
                    <a:pt x="761" y="202"/>
                  </a:lnTo>
                  <a:lnTo>
                    <a:pt x="758" y="208"/>
                  </a:lnTo>
                  <a:lnTo>
                    <a:pt x="755" y="213"/>
                  </a:lnTo>
                  <a:lnTo>
                    <a:pt x="749" y="216"/>
                  </a:lnTo>
                  <a:lnTo>
                    <a:pt x="744" y="220"/>
                  </a:lnTo>
                  <a:lnTo>
                    <a:pt x="738" y="222"/>
                  </a:lnTo>
                  <a:lnTo>
                    <a:pt x="732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89" y="222"/>
                  </a:lnTo>
                  <a:lnTo>
                    <a:pt x="83" y="220"/>
                  </a:lnTo>
                  <a:lnTo>
                    <a:pt x="78" y="216"/>
                  </a:lnTo>
                  <a:lnTo>
                    <a:pt x="73" y="213"/>
                  </a:lnTo>
                  <a:lnTo>
                    <a:pt x="69" y="208"/>
                  </a:lnTo>
                  <a:lnTo>
                    <a:pt x="66" y="202"/>
                  </a:lnTo>
                  <a:lnTo>
                    <a:pt x="65" y="197"/>
                  </a:lnTo>
                  <a:lnTo>
                    <a:pt x="64" y="191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6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3" y="65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32" y="63"/>
                  </a:lnTo>
                  <a:lnTo>
                    <a:pt x="732" y="63"/>
                  </a:lnTo>
                  <a:lnTo>
                    <a:pt x="738" y="64"/>
                  </a:lnTo>
                  <a:lnTo>
                    <a:pt x="744" y="65"/>
                  </a:lnTo>
                  <a:lnTo>
                    <a:pt x="749" y="68"/>
                  </a:lnTo>
                  <a:lnTo>
                    <a:pt x="755" y="73"/>
                  </a:lnTo>
                  <a:lnTo>
                    <a:pt x="758" y="77"/>
                  </a:lnTo>
                  <a:lnTo>
                    <a:pt x="761" y="82"/>
                  </a:lnTo>
                  <a:lnTo>
                    <a:pt x="763" y="89"/>
                  </a:lnTo>
                  <a:lnTo>
                    <a:pt x="763" y="95"/>
                  </a:lnTo>
                  <a:lnTo>
                    <a:pt x="763" y="191"/>
                  </a:lnTo>
                  <a:close/>
                  <a:moveTo>
                    <a:pt x="191" y="508"/>
                  </a:moveTo>
                  <a:lnTo>
                    <a:pt x="222" y="508"/>
                  </a:lnTo>
                  <a:lnTo>
                    <a:pt x="222" y="540"/>
                  </a:lnTo>
                  <a:lnTo>
                    <a:pt x="222" y="540"/>
                  </a:lnTo>
                  <a:lnTo>
                    <a:pt x="223" y="547"/>
                  </a:lnTo>
                  <a:lnTo>
                    <a:pt x="226" y="552"/>
                  </a:lnTo>
                  <a:lnTo>
                    <a:pt x="228" y="557"/>
                  </a:lnTo>
                  <a:lnTo>
                    <a:pt x="232" y="563"/>
                  </a:lnTo>
                  <a:lnTo>
                    <a:pt x="236" y="566"/>
                  </a:lnTo>
                  <a:lnTo>
                    <a:pt x="242" y="569"/>
                  </a:lnTo>
                  <a:lnTo>
                    <a:pt x="248" y="571"/>
                  </a:lnTo>
                  <a:lnTo>
                    <a:pt x="255" y="571"/>
                  </a:lnTo>
                  <a:lnTo>
                    <a:pt x="255" y="571"/>
                  </a:lnTo>
                  <a:lnTo>
                    <a:pt x="261" y="571"/>
                  </a:lnTo>
                  <a:lnTo>
                    <a:pt x="267" y="569"/>
                  </a:lnTo>
                  <a:lnTo>
                    <a:pt x="273" y="566"/>
                  </a:lnTo>
                  <a:lnTo>
                    <a:pt x="277" y="563"/>
                  </a:lnTo>
                  <a:lnTo>
                    <a:pt x="281" y="557"/>
                  </a:lnTo>
                  <a:lnTo>
                    <a:pt x="284" y="552"/>
                  </a:lnTo>
                  <a:lnTo>
                    <a:pt x="286" y="547"/>
                  </a:lnTo>
                  <a:lnTo>
                    <a:pt x="287" y="540"/>
                  </a:lnTo>
                  <a:lnTo>
                    <a:pt x="287" y="508"/>
                  </a:lnTo>
                  <a:lnTo>
                    <a:pt x="318" y="508"/>
                  </a:lnTo>
                  <a:lnTo>
                    <a:pt x="318" y="508"/>
                  </a:lnTo>
                  <a:lnTo>
                    <a:pt x="324" y="507"/>
                  </a:lnTo>
                  <a:lnTo>
                    <a:pt x="331" y="506"/>
                  </a:lnTo>
                  <a:lnTo>
                    <a:pt x="336" y="503"/>
                  </a:lnTo>
                  <a:lnTo>
                    <a:pt x="340" y="498"/>
                  </a:lnTo>
                  <a:lnTo>
                    <a:pt x="345" y="494"/>
                  </a:lnTo>
                  <a:lnTo>
                    <a:pt x="348" y="489"/>
                  </a:lnTo>
                  <a:lnTo>
                    <a:pt x="349" y="482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9" y="470"/>
                  </a:lnTo>
                  <a:lnTo>
                    <a:pt x="348" y="464"/>
                  </a:lnTo>
                  <a:lnTo>
                    <a:pt x="345" y="459"/>
                  </a:lnTo>
                  <a:lnTo>
                    <a:pt x="340" y="453"/>
                  </a:lnTo>
                  <a:lnTo>
                    <a:pt x="336" y="450"/>
                  </a:lnTo>
                  <a:lnTo>
                    <a:pt x="331" y="447"/>
                  </a:lnTo>
                  <a:lnTo>
                    <a:pt x="324" y="445"/>
                  </a:lnTo>
                  <a:lnTo>
                    <a:pt x="318" y="445"/>
                  </a:lnTo>
                  <a:lnTo>
                    <a:pt x="287" y="445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6" y="406"/>
                  </a:lnTo>
                  <a:lnTo>
                    <a:pt x="284" y="401"/>
                  </a:lnTo>
                  <a:lnTo>
                    <a:pt x="281" y="395"/>
                  </a:lnTo>
                  <a:lnTo>
                    <a:pt x="277" y="390"/>
                  </a:lnTo>
                  <a:lnTo>
                    <a:pt x="273" y="387"/>
                  </a:lnTo>
                  <a:lnTo>
                    <a:pt x="267" y="384"/>
                  </a:lnTo>
                  <a:lnTo>
                    <a:pt x="261" y="382"/>
                  </a:lnTo>
                  <a:lnTo>
                    <a:pt x="255" y="380"/>
                  </a:lnTo>
                  <a:lnTo>
                    <a:pt x="255" y="380"/>
                  </a:lnTo>
                  <a:lnTo>
                    <a:pt x="248" y="382"/>
                  </a:lnTo>
                  <a:lnTo>
                    <a:pt x="242" y="384"/>
                  </a:lnTo>
                  <a:lnTo>
                    <a:pt x="236" y="387"/>
                  </a:lnTo>
                  <a:lnTo>
                    <a:pt x="232" y="390"/>
                  </a:lnTo>
                  <a:lnTo>
                    <a:pt x="228" y="395"/>
                  </a:lnTo>
                  <a:lnTo>
                    <a:pt x="226" y="401"/>
                  </a:lnTo>
                  <a:lnTo>
                    <a:pt x="223" y="406"/>
                  </a:lnTo>
                  <a:lnTo>
                    <a:pt x="222" y="413"/>
                  </a:lnTo>
                  <a:lnTo>
                    <a:pt x="222" y="445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8" y="447"/>
                  </a:lnTo>
                  <a:lnTo>
                    <a:pt x="173" y="450"/>
                  </a:lnTo>
                  <a:lnTo>
                    <a:pt x="169" y="453"/>
                  </a:lnTo>
                  <a:lnTo>
                    <a:pt x="164" y="459"/>
                  </a:lnTo>
                  <a:lnTo>
                    <a:pt x="161" y="464"/>
                  </a:lnTo>
                  <a:lnTo>
                    <a:pt x="160" y="470"/>
                  </a:lnTo>
                  <a:lnTo>
                    <a:pt x="159" y="476"/>
                  </a:lnTo>
                  <a:lnTo>
                    <a:pt x="159" y="476"/>
                  </a:lnTo>
                  <a:lnTo>
                    <a:pt x="160" y="482"/>
                  </a:lnTo>
                  <a:lnTo>
                    <a:pt x="161" y="489"/>
                  </a:lnTo>
                  <a:lnTo>
                    <a:pt x="164" y="494"/>
                  </a:lnTo>
                  <a:lnTo>
                    <a:pt x="169" y="498"/>
                  </a:lnTo>
                  <a:lnTo>
                    <a:pt x="173" y="503"/>
                  </a:lnTo>
                  <a:lnTo>
                    <a:pt x="178" y="506"/>
                  </a:lnTo>
                  <a:lnTo>
                    <a:pt x="185" y="507"/>
                  </a:lnTo>
                  <a:lnTo>
                    <a:pt x="191" y="508"/>
                  </a:lnTo>
                  <a:lnTo>
                    <a:pt x="191" y="508"/>
                  </a:lnTo>
                  <a:close/>
                  <a:moveTo>
                    <a:pt x="637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2" y="445"/>
                  </a:lnTo>
                  <a:lnTo>
                    <a:pt x="497" y="447"/>
                  </a:lnTo>
                  <a:lnTo>
                    <a:pt x="492" y="450"/>
                  </a:lnTo>
                  <a:lnTo>
                    <a:pt x="486" y="453"/>
                  </a:lnTo>
                  <a:lnTo>
                    <a:pt x="483" y="459"/>
                  </a:lnTo>
                  <a:lnTo>
                    <a:pt x="480" y="464"/>
                  </a:lnTo>
                  <a:lnTo>
                    <a:pt x="478" y="470"/>
                  </a:lnTo>
                  <a:lnTo>
                    <a:pt x="478" y="476"/>
                  </a:lnTo>
                  <a:lnTo>
                    <a:pt x="478" y="476"/>
                  </a:lnTo>
                  <a:lnTo>
                    <a:pt x="478" y="482"/>
                  </a:lnTo>
                  <a:lnTo>
                    <a:pt x="480" y="489"/>
                  </a:lnTo>
                  <a:lnTo>
                    <a:pt x="483" y="494"/>
                  </a:lnTo>
                  <a:lnTo>
                    <a:pt x="486" y="498"/>
                  </a:lnTo>
                  <a:lnTo>
                    <a:pt x="492" y="503"/>
                  </a:lnTo>
                  <a:lnTo>
                    <a:pt x="497" y="506"/>
                  </a:lnTo>
                  <a:lnTo>
                    <a:pt x="502" y="507"/>
                  </a:lnTo>
                  <a:lnTo>
                    <a:pt x="509" y="508"/>
                  </a:lnTo>
                  <a:lnTo>
                    <a:pt x="637" y="508"/>
                  </a:lnTo>
                  <a:lnTo>
                    <a:pt x="637" y="508"/>
                  </a:lnTo>
                  <a:lnTo>
                    <a:pt x="643" y="507"/>
                  </a:lnTo>
                  <a:lnTo>
                    <a:pt x="648" y="506"/>
                  </a:lnTo>
                  <a:lnTo>
                    <a:pt x="654" y="503"/>
                  </a:lnTo>
                  <a:lnTo>
                    <a:pt x="659" y="498"/>
                  </a:lnTo>
                  <a:lnTo>
                    <a:pt x="662" y="494"/>
                  </a:lnTo>
                  <a:lnTo>
                    <a:pt x="666" y="489"/>
                  </a:lnTo>
                  <a:lnTo>
                    <a:pt x="668" y="482"/>
                  </a:lnTo>
                  <a:lnTo>
                    <a:pt x="668" y="476"/>
                  </a:lnTo>
                  <a:lnTo>
                    <a:pt x="668" y="476"/>
                  </a:lnTo>
                  <a:lnTo>
                    <a:pt x="668" y="470"/>
                  </a:lnTo>
                  <a:lnTo>
                    <a:pt x="666" y="464"/>
                  </a:lnTo>
                  <a:lnTo>
                    <a:pt x="662" y="459"/>
                  </a:lnTo>
                  <a:lnTo>
                    <a:pt x="659" y="453"/>
                  </a:lnTo>
                  <a:lnTo>
                    <a:pt x="654" y="450"/>
                  </a:lnTo>
                  <a:lnTo>
                    <a:pt x="648" y="447"/>
                  </a:lnTo>
                  <a:lnTo>
                    <a:pt x="643" y="445"/>
                  </a:lnTo>
                  <a:lnTo>
                    <a:pt x="637" y="445"/>
                  </a:lnTo>
                  <a:lnTo>
                    <a:pt x="637" y="445"/>
                  </a:lnTo>
                  <a:close/>
                  <a:moveTo>
                    <a:pt x="637" y="667"/>
                  </a:move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0"/>
                  </a:lnTo>
                  <a:lnTo>
                    <a:pt x="492" y="672"/>
                  </a:lnTo>
                  <a:lnTo>
                    <a:pt x="486" y="677"/>
                  </a:lnTo>
                  <a:lnTo>
                    <a:pt x="483" y="681"/>
                  </a:lnTo>
                  <a:lnTo>
                    <a:pt x="480" y="686"/>
                  </a:lnTo>
                  <a:lnTo>
                    <a:pt x="478" y="693"/>
                  </a:lnTo>
                  <a:lnTo>
                    <a:pt x="478" y="699"/>
                  </a:lnTo>
                  <a:lnTo>
                    <a:pt x="478" y="699"/>
                  </a:lnTo>
                  <a:lnTo>
                    <a:pt x="478" y="706"/>
                  </a:lnTo>
                  <a:lnTo>
                    <a:pt x="480" y="711"/>
                  </a:lnTo>
                  <a:lnTo>
                    <a:pt x="483" y="716"/>
                  </a:lnTo>
                  <a:lnTo>
                    <a:pt x="486" y="722"/>
                  </a:lnTo>
                  <a:lnTo>
                    <a:pt x="492" y="725"/>
                  </a:lnTo>
                  <a:lnTo>
                    <a:pt x="497" y="728"/>
                  </a:lnTo>
                  <a:lnTo>
                    <a:pt x="502" y="730"/>
                  </a:lnTo>
                  <a:lnTo>
                    <a:pt x="509" y="731"/>
                  </a:lnTo>
                  <a:lnTo>
                    <a:pt x="637" y="731"/>
                  </a:lnTo>
                  <a:lnTo>
                    <a:pt x="637" y="731"/>
                  </a:lnTo>
                  <a:lnTo>
                    <a:pt x="643" y="730"/>
                  </a:lnTo>
                  <a:lnTo>
                    <a:pt x="648" y="728"/>
                  </a:lnTo>
                  <a:lnTo>
                    <a:pt x="654" y="725"/>
                  </a:lnTo>
                  <a:lnTo>
                    <a:pt x="659" y="722"/>
                  </a:lnTo>
                  <a:lnTo>
                    <a:pt x="662" y="716"/>
                  </a:lnTo>
                  <a:lnTo>
                    <a:pt x="666" y="711"/>
                  </a:lnTo>
                  <a:lnTo>
                    <a:pt x="668" y="706"/>
                  </a:lnTo>
                  <a:lnTo>
                    <a:pt x="668" y="699"/>
                  </a:lnTo>
                  <a:lnTo>
                    <a:pt x="668" y="699"/>
                  </a:lnTo>
                  <a:lnTo>
                    <a:pt x="668" y="693"/>
                  </a:lnTo>
                  <a:lnTo>
                    <a:pt x="666" y="686"/>
                  </a:lnTo>
                  <a:lnTo>
                    <a:pt x="662" y="681"/>
                  </a:lnTo>
                  <a:lnTo>
                    <a:pt x="659" y="677"/>
                  </a:lnTo>
                  <a:lnTo>
                    <a:pt x="654" y="672"/>
                  </a:lnTo>
                  <a:lnTo>
                    <a:pt x="648" y="670"/>
                  </a:lnTo>
                  <a:lnTo>
                    <a:pt x="643" y="668"/>
                  </a:lnTo>
                  <a:lnTo>
                    <a:pt x="637" y="667"/>
                  </a:lnTo>
                  <a:lnTo>
                    <a:pt x="637" y="667"/>
                  </a:lnTo>
                  <a:close/>
                  <a:moveTo>
                    <a:pt x="637" y="795"/>
                  </a:moveTo>
                  <a:lnTo>
                    <a:pt x="509" y="795"/>
                  </a:lnTo>
                  <a:lnTo>
                    <a:pt x="509" y="795"/>
                  </a:lnTo>
                  <a:lnTo>
                    <a:pt x="502" y="795"/>
                  </a:lnTo>
                  <a:lnTo>
                    <a:pt x="497" y="797"/>
                  </a:lnTo>
                  <a:lnTo>
                    <a:pt x="492" y="800"/>
                  </a:lnTo>
                  <a:lnTo>
                    <a:pt x="486" y="803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19"/>
                  </a:lnTo>
                  <a:lnTo>
                    <a:pt x="478" y="826"/>
                  </a:lnTo>
                  <a:lnTo>
                    <a:pt x="478" y="826"/>
                  </a:lnTo>
                  <a:lnTo>
                    <a:pt x="478" y="832"/>
                  </a:lnTo>
                  <a:lnTo>
                    <a:pt x="480" y="839"/>
                  </a:lnTo>
                  <a:lnTo>
                    <a:pt x="483" y="844"/>
                  </a:lnTo>
                  <a:lnTo>
                    <a:pt x="486" y="848"/>
                  </a:lnTo>
                  <a:lnTo>
                    <a:pt x="492" y="853"/>
                  </a:lnTo>
                  <a:lnTo>
                    <a:pt x="497" y="856"/>
                  </a:lnTo>
                  <a:lnTo>
                    <a:pt x="502" y="857"/>
                  </a:lnTo>
                  <a:lnTo>
                    <a:pt x="509" y="858"/>
                  </a:lnTo>
                  <a:lnTo>
                    <a:pt x="637" y="858"/>
                  </a:lnTo>
                  <a:lnTo>
                    <a:pt x="637" y="858"/>
                  </a:lnTo>
                  <a:lnTo>
                    <a:pt x="643" y="857"/>
                  </a:lnTo>
                  <a:lnTo>
                    <a:pt x="648" y="856"/>
                  </a:lnTo>
                  <a:lnTo>
                    <a:pt x="654" y="853"/>
                  </a:lnTo>
                  <a:lnTo>
                    <a:pt x="659" y="848"/>
                  </a:lnTo>
                  <a:lnTo>
                    <a:pt x="662" y="844"/>
                  </a:lnTo>
                  <a:lnTo>
                    <a:pt x="666" y="839"/>
                  </a:lnTo>
                  <a:lnTo>
                    <a:pt x="668" y="832"/>
                  </a:lnTo>
                  <a:lnTo>
                    <a:pt x="668" y="826"/>
                  </a:lnTo>
                  <a:lnTo>
                    <a:pt x="668" y="826"/>
                  </a:lnTo>
                  <a:lnTo>
                    <a:pt x="668" y="819"/>
                  </a:lnTo>
                  <a:lnTo>
                    <a:pt x="666" y="814"/>
                  </a:lnTo>
                  <a:lnTo>
                    <a:pt x="662" y="809"/>
                  </a:lnTo>
                  <a:lnTo>
                    <a:pt x="659" y="803"/>
                  </a:lnTo>
                  <a:lnTo>
                    <a:pt x="654" y="800"/>
                  </a:lnTo>
                  <a:lnTo>
                    <a:pt x="648" y="797"/>
                  </a:lnTo>
                  <a:lnTo>
                    <a:pt x="643" y="795"/>
                  </a:lnTo>
                  <a:lnTo>
                    <a:pt x="637" y="795"/>
                  </a:lnTo>
                  <a:lnTo>
                    <a:pt x="637" y="795"/>
                  </a:lnTo>
                  <a:close/>
                  <a:moveTo>
                    <a:pt x="340" y="677"/>
                  </a:moveTo>
                  <a:lnTo>
                    <a:pt x="340" y="677"/>
                  </a:lnTo>
                  <a:lnTo>
                    <a:pt x="336" y="672"/>
                  </a:lnTo>
                  <a:lnTo>
                    <a:pt x="330" y="669"/>
                  </a:lnTo>
                  <a:lnTo>
                    <a:pt x="324" y="668"/>
                  </a:lnTo>
                  <a:lnTo>
                    <a:pt x="318" y="667"/>
                  </a:lnTo>
                  <a:lnTo>
                    <a:pt x="313" y="668"/>
                  </a:lnTo>
                  <a:lnTo>
                    <a:pt x="306" y="669"/>
                  </a:lnTo>
                  <a:lnTo>
                    <a:pt x="301" y="672"/>
                  </a:lnTo>
                  <a:lnTo>
                    <a:pt x="295" y="677"/>
                  </a:lnTo>
                  <a:lnTo>
                    <a:pt x="255" y="717"/>
                  </a:lnTo>
                  <a:lnTo>
                    <a:pt x="214" y="677"/>
                  </a:lnTo>
                  <a:lnTo>
                    <a:pt x="214" y="677"/>
                  </a:lnTo>
                  <a:lnTo>
                    <a:pt x="208" y="672"/>
                  </a:lnTo>
                  <a:lnTo>
                    <a:pt x="203" y="669"/>
                  </a:lnTo>
                  <a:lnTo>
                    <a:pt x="197" y="668"/>
                  </a:lnTo>
                  <a:lnTo>
                    <a:pt x="191" y="667"/>
                  </a:lnTo>
                  <a:lnTo>
                    <a:pt x="185" y="668"/>
                  </a:lnTo>
                  <a:lnTo>
                    <a:pt x="179" y="669"/>
                  </a:lnTo>
                  <a:lnTo>
                    <a:pt x="173" y="672"/>
                  </a:lnTo>
                  <a:lnTo>
                    <a:pt x="169" y="677"/>
                  </a:lnTo>
                  <a:lnTo>
                    <a:pt x="169" y="677"/>
                  </a:lnTo>
                  <a:lnTo>
                    <a:pt x="164" y="682"/>
                  </a:lnTo>
                  <a:lnTo>
                    <a:pt x="161" y="687"/>
                  </a:lnTo>
                  <a:lnTo>
                    <a:pt x="160" y="693"/>
                  </a:lnTo>
                  <a:lnTo>
                    <a:pt x="159" y="699"/>
                  </a:lnTo>
                  <a:lnTo>
                    <a:pt x="160" y="706"/>
                  </a:lnTo>
                  <a:lnTo>
                    <a:pt x="161" y="711"/>
                  </a:lnTo>
                  <a:lnTo>
                    <a:pt x="164" y="716"/>
                  </a:lnTo>
                  <a:lnTo>
                    <a:pt x="169" y="722"/>
                  </a:lnTo>
                  <a:lnTo>
                    <a:pt x="210" y="762"/>
                  </a:lnTo>
                  <a:lnTo>
                    <a:pt x="169" y="803"/>
                  </a:lnTo>
                  <a:lnTo>
                    <a:pt x="169" y="803"/>
                  </a:lnTo>
                  <a:lnTo>
                    <a:pt x="164" y="809"/>
                  </a:lnTo>
                  <a:lnTo>
                    <a:pt x="161" y="814"/>
                  </a:lnTo>
                  <a:lnTo>
                    <a:pt x="160" y="820"/>
                  </a:lnTo>
                  <a:lnTo>
                    <a:pt x="159" y="826"/>
                  </a:lnTo>
                  <a:lnTo>
                    <a:pt x="160" y="832"/>
                  </a:lnTo>
                  <a:lnTo>
                    <a:pt x="161" y="839"/>
                  </a:lnTo>
                  <a:lnTo>
                    <a:pt x="164" y="844"/>
                  </a:lnTo>
                  <a:lnTo>
                    <a:pt x="169" y="848"/>
                  </a:lnTo>
                  <a:lnTo>
                    <a:pt x="169" y="848"/>
                  </a:lnTo>
                  <a:lnTo>
                    <a:pt x="173" y="853"/>
                  </a:lnTo>
                  <a:lnTo>
                    <a:pt x="179" y="856"/>
                  </a:lnTo>
                  <a:lnTo>
                    <a:pt x="185" y="858"/>
                  </a:lnTo>
                  <a:lnTo>
                    <a:pt x="191" y="858"/>
                  </a:lnTo>
                  <a:lnTo>
                    <a:pt x="191" y="858"/>
                  </a:lnTo>
                  <a:lnTo>
                    <a:pt x="197" y="858"/>
                  </a:lnTo>
                  <a:lnTo>
                    <a:pt x="203" y="856"/>
                  </a:lnTo>
                  <a:lnTo>
                    <a:pt x="208" y="853"/>
                  </a:lnTo>
                  <a:lnTo>
                    <a:pt x="214" y="848"/>
                  </a:lnTo>
                  <a:lnTo>
                    <a:pt x="255" y="807"/>
                  </a:lnTo>
                  <a:lnTo>
                    <a:pt x="295" y="848"/>
                  </a:lnTo>
                  <a:lnTo>
                    <a:pt x="295" y="848"/>
                  </a:lnTo>
                  <a:lnTo>
                    <a:pt x="301" y="853"/>
                  </a:lnTo>
                  <a:lnTo>
                    <a:pt x="306" y="856"/>
                  </a:lnTo>
                  <a:lnTo>
                    <a:pt x="313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24" y="858"/>
                  </a:lnTo>
                  <a:lnTo>
                    <a:pt x="330" y="856"/>
                  </a:lnTo>
                  <a:lnTo>
                    <a:pt x="336" y="853"/>
                  </a:lnTo>
                  <a:lnTo>
                    <a:pt x="340" y="848"/>
                  </a:lnTo>
                  <a:lnTo>
                    <a:pt x="340" y="848"/>
                  </a:lnTo>
                  <a:lnTo>
                    <a:pt x="345" y="844"/>
                  </a:lnTo>
                  <a:lnTo>
                    <a:pt x="348" y="839"/>
                  </a:lnTo>
                  <a:lnTo>
                    <a:pt x="349" y="832"/>
                  </a:lnTo>
                  <a:lnTo>
                    <a:pt x="350" y="826"/>
                  </a:lnTo>
                  <a:lnTo>
                    <a:pt x="349" y="820"/>
                  </a:lnTo>
                  <a:lnTo>
                    <a:pt x="348" y="814"/>
                  </a:lnTo>
                  <a:lnTo>
                    <a:pt x="345" y="809"/>
                  </a:lnTo>
                  <a:lnTo>
                    <a:pt x="340" y="803"/>
                  </a:lnTo>
                  <a:lnTo>
                    <a:pt x="300" y="762"/>
                  </a:lnTo>
                  <a:lnTo>
                    <a:pt x="340" y="722"/>
                  </a:lnTo>
                  <a:lnTo>
                    <a:pt x="340" y="722"/>
                  </a:lnTo>
                  <a:lnTo>
                    <a:pt x="345" y="716"/>
                  </a:lnTo>
                  <a:lnTo>
                    <a:pt x="348" y="711"/>
                  </a:lnTo>
                  <a:lnTo>
                    <a:pt x="349" y="706"/>
                  </a:lnTo>
                  <a:lnTo>
                    <a:pt x="350" y="699"/>
                  </a:lnTo>
                  <a:lnTo>
                    <a:pt x="349" y="693"/>
                  </a:lnTo>
                  <a:lnTo>
                    <a:pt x="348" y="687"/>
                  </a:lnTo>
                  <a:lnTo>
                    <a:pt x="345" y="682"/>
                  </a:lnTo>
                  <a:lnTo>
                    <a:pt x="340" y="677"/>
                  </a:lnTo>
                  <a:lnTo>
                    <a:pt x="340" y="6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43340" y="2398129"/>
            <a:ext cx="1224000" cy="1224000"/>
            <a:chOff x="3490295" y="2398129"/>
            <a:chExt cx="1224000" cy="1224000"/>
          </a:xfrm>
        </p:grpSpPr>
        <p:sp>
          <p:nvSpPr>
            <p:cNvPr id="23" name="椭圆 22"/>
            <p:cNvSpPr/>
            <p:nvPr/>
          </p:nvSpPr>
          <p:spPr>
            <a:xfrm>
              <a:off x="3490295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49"/>
            <p:cNvSpPr>
              <a:spLocks noEditPoints="1"/>
            </p:cNvSpPr>
            <p:nvPr/>
          </p:nvSpPr>
          <p:spPr bwMode="auto">
            <a:xfrm>
              <a:off x="3937374" y="2847410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75588" y="2398129"/>
            <a:ext cx="1224000" cy="1224000"/>
            <a:chOff x="5988852" y="2398129"/>
            <a:chExt cx="1224000" cy="1224000"/>
          </a:xfrm>
        </p:grpSpPr>
        <p:sp>
          <p:nvSpPr>
            <p:cNvPr id="26" name="椭圆 25"/>
            <p:cNvSpPr/>
            <p:nvPr/>
          </p:nvSpPr>
          <p:spPr>
            <a:xfrm>
              <a:off x="5988852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80"/>
            <p:cNvSpPr>
              <a:spLocks noEditPoints="1"/>
            </p:cNvSpPr>
            <p:nvPr/>
          </p:nvSpPr>
          <p:spPr bwMode="auto">
            <a:xfrm>
              <a:off x="6439720" y="2847410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7900" y="1805305"/>
            <a:ext cx="5904230" cy="4192270"/>
            <a:chOff x="11540" y="2843"/>
            <a:chExt cx="9298" cy="6602"/>
          </a:xfrm>
        </p:grpSpPr>
        <p:grpSp>
          <p:nvGrpSpPr>
            <p:cNvPr id="4" name="组合 3"/>
            <p:cNvGrpSpPr/>
            <p:nvPr/>
          </p:nvGrpSpPr>
          <p:grpSpPr>
            <a:xfrm>
              <a:off x="11540" y="2843"/>
              <a:ext cx="9299" cy="6602"/>
              <a:chOff x="11540" y="2843"/>
              <a:chExt cx="9299" cy="660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1540" y="2843"/>
                <a:ext cx="9299" cy="6602"/>
                <a:chOff x="-86724" y="3066432"/>
                <a:chExt cx="3375639" cy="239670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1" cstate="email"/>
                <a:stretch>
                  <a:fillRect/>
                </a:stretch>
              </p:blipFill>
              <p:spPr>
                <a:xfrm>
                  <a:off x="-86724" y="3066432"/>
                  <a:ext cx="3375639" cy="2396704"/>
                </a:xfrm>
                <a:prstGeom prst="rect">
                  <a:avLst/>
                </a:prstGeom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314294" y="3188742"/>
                  <a:ext cx="2571781" cy="1605507"/>
                </a:xfrm>
                <a:prstGeom prst="rect">
                  <a:avLst/>
                </a:prstGeom>
                <a:solidFill>
                  <a:srgbClr val="2C353A"/>
                </a:solidFill>
                <a:ln w="3175">
                  <a:solidFill>
                    <a:srgbClr val="3232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3" name="图片 2" descr="C:/Users/asus/AppData/Local/Temp/kaimatting/20201006155407/output_aiMatting_20201006155421.pngoutput_aiMatting_202010061554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91" y="3952"/>
                <a:ext cx="1392" cy="1236"/>
              </a:xfrm>
              <a:prstGeom prst="rect">
                <a:avLst/>
              </a:prstGeom>
            </p:spPr>
          </p:pic>
        </p:grpSp>
        <p:sp>
          <p:nvSpPr>
            <p:cNvPr id="34" name="文本框 33"/>
            <p:cNvSpPr txBox="1"/>
            <p:nvPr/>
          </p:nvSpPr>
          <p:spPr>
            <a:xfrm>
              <a:off x="14237" y="5400"/>
              <a:ext cx="389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小箱交</a:t>
              </a:r>
              <a:endParaRPr lang="zh-CN" altLang="en-US" sz="2400" b="1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您的不二之选</a:t>
              </a:r>
              <a:endParaRPr lang="zh-CN" altLang="en-US" b="1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对第一次迭代的总结与评估</a:t>
            </a:r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572375" y="6381115"/>
            <a:ext cx="438785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任务分配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75" y="981075"/>
            <a:ext cx="9047480" cy="534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任务分配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2105" y="912495"/>
            <a:ext cx="629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使用独立文件夹放置不同文档并由专人负责，每次</a:t>
            </a:r>
            <a:r>
              <a:rPr lang="en-US" altLang="zh-CN"/>
              <a:t>commit</a:t>
            </a:r>
            <a:r>
              <a:rPr lang="zh-CN" altLang="en-US"/>
              <a:t>都要求写清自己的更新内容，以及避免对其他文档的修改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666240"/>
            <a:ext cx="8877300" cy="450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13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第一次迭代成果</a:t>
            </a:r>
            <a:endParaRPr lang="zh-CN" sz="2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757252" y="4187185"/>
            <a:ext cx="3960440" cy="1216575"/>
            <a:chOff x="6545162" y="3789040"/>
            <a:chExt cx="3960440" cy="1216575"/>
          </a:xfrm>
        </p:grpSpPr>
        <p:sp>
          <p:nvSpPr>
            <p:cNvPr id="47" name="矩形 46">
              <a:hlinkClick r:id="rId1" tooltip="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软件需求归约</a:t>
              </a:r>
              <a:endParaRPr lang="zh-CN" sz="16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0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98">
              <a:hlinkClick r:id="rId2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45590" y="1341755"/>
            <a:ext cx="3959860" cy="1216660"/>
            <a:chOff x="2568" y="2906"/>
            <a:chExt cx="6236" cy="1916"/>
          </a:xfrm>
        </p:grpSpPr>
        <p:grpSp>
          <p:nvGrpSpPr>
            <p:cNvPr id="53" name="组合 52"/>
            <p:cNvGrpSpPr/>
            <p:nvPr/>
          </p:nvGrpSpPr>
          <p:grpSpPr>
            <a:xfrm>
              <a:off x="2568" y="2906"/>
              <a:ext cx="6237" cy="1916"/>
              <a:chOff x="1630710" y="3789040"/>
              <a:chExt cx="3960440" cy="1216575"/>
            </a:xfrm>
          </p:grpSpPr>
          <p:sp>
            <p:nvSpPr>
              <p:cNvPr id="42" name="矩形 41">
                <a:hlinkClick r:id="rId3" action="ppaction://hlinksldjump"/>
              </p:cNvPr>
              <p:cNvSpPr/>
              <p:nvPr/>
            </p:nvSpPr>
            <p:spPr>
              <a:xfrm>
                <a:off x="1630710" y="3789040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918742" y="38610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728738" y="3903439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需求定位，完成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vision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文档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6" name="Rectangle 5"/>
              <p:cNvSpPr/>
              <p:nvPr/>
            </p:nvSpPr>
            <p:spPr bwMode="auto">
              <a:xfrm>
                <a:off x="1735657" y="4653136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完成对产品的前景展望，对产品功能和质量作出规划</a:t>
                </a:r>
                <a:endParaRPr lang="en-US" altLang="zh-CN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21" name="图片 20" descr="resource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22" y="3020"/>
              <a:ext cx="907" cy="90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545590" y="3084830"/>
            <a:ext cx="3959860" cy="1216660"/>
            <a:chOff x="2651" y="5967"/>
            <a:chExt cx="6236" cy="1916"/>
          </a:xfrm>
        </p:grpSpPr>
        <p:grpSp>
          <p:nvGrpSpPr>
            <p:cNvPr id="17" name="组合 16"/>
            <p:cNvGrpSpPr/>
            <p:nvPr/>
          </p:nvGrpSpPr>
          <p:grpSpPr>
            <a:xfrm>
              <a:off x="2651" y="5967"/>
              <a:ext cx="6236" cy="1916"/>
              <a:chOff x="2540" y="2905"/>
              <a:chExt cx="6236" cy="1916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2540" y="2905"/>
                <a:ext cx="6237" cy="1916"/>
                <a:chOff x="1612802" y="1844824"/>
                <a:chExt cx="3960440" cy="1216575"/>
              </a:xfrm>
            </p:grpSpPr>
            <p:sp>
              <p:nvSpPr>
                <p:cNvPr id="3" name="矩形 2">
                  <a:hlinkClick r:id="rId6" action="ppaction://hlinksldjump"/>
                </p:cNvPr>
                <p:cNvSpPr/>
                <p:nvPr/>
              </p:nvSpPr>
              <p:spPr>
                <a:xfrm>
                  <a:off x="1612802" y="1844824"/>
                  <a:ext cx="3960440" cy="720080"/>
                </a:xfrm>
                <a:prstGeom prst="rect">
                  <a:avLst/>
                </a:prstGeom>
                <a:solidFill>
                  <a:srgbClr val="2C3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4" name="椭圆 3"/>
                <p:cNvSpPr/>
                <p:nvPr/>
              </p:nvSpPr>
              <p:spPr>
                <a:xfrm>
                  <a:off x="1900834" y="1916832"/>
                  <a:ext cx="576064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10830" y="1959223"/>
                  <a:ext cx="2835139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UIprototype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设计</a:t>
                  </a:r>
                  <a:endPara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7" name="Rectangle 5"/>
                <p:cNvSpPr/>
                <p:nvPr/>
              </p:nvSpPr>
              <p:spPr bwMode="auto">
                <a:xfrm>
                  <a:off x="1717749" y="2708920"/>
                  <a:ext cx="3855493" cy="3524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14" name="图片 13" descr="resource">
                <a:hlinkClick r:id="rId6" action="ppaction://hlinksldjump"/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280000">
                <a:off x="3013" y="3040"/>
                <a:ext cx="864" cy="864"/>
              </a:xfrm>
              <a:prstGeom prst="rect">
                <a:avLst/>
              </a:prstGeom>
            </p:spPr>
          </p:pic>
        </p:grpSp>
        <p:sp>
          <p:nvSpPr>
            <p:cNvPr id="31" name="Rectangle 5"/>
            <p:cNvSpPr/>
            <p:nvPr/>
          </p:nvSpPr>
          <p:spPr bwMode="auto">
            <a:xfrm>
              <a:off x="2773" y="7328"/>
              <a:ext cx="6072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完成登录界面，注册界面，控制面板界面，提交作业界面，批改作业界面，发布作业界面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57670" y="2091690"/>
            <a:ext cx="3959860" cy="1216660"/>
            <a:chOff x="10279" y="2905"/>
            <a:chExt cx="6236" cy="1916"/>
          </a:xfrm>
        </p:grpSpPr>
        <p:grpSp>
          <p:nvGrpSpPr>
            <p:cNvPr id="52" name="组合 51"/>
            <p:cNvGrpSpPr/>
            <p:nvPr/>
          </p:nvGrpSpPr>
          <p:grpSpPr>
            <a:xfrm>
              <a:off x="10279" y="2905"/>
              <a:ext cx="6237" cy="1916"/>
              <a:chOff x="6527254" y="1844824"/>
              <a:chExt cx="3960440" cy="1216575"/>
            </a:xfrm>
          </p:grpSpPr>
          <p:sp>
            <p:nvSpPr>
              <p:cNvPr id="38" name="矩形 37">
                <a:hlinkClick r:id="rId9" action="ppaction://hlinksldjump"/>
              </p:cNvPr>
              <p:cNvSpPr/>
              <p:nvPr/>
            </p:nvSpPr>
            <p:spPr>
              <a:xfrm>
                <a:off x="6527254" y="1844824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815286" y="19168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25282" y="1959223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模型设计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1" name="Rectangle 5"/>
              <p:cNvSpPr/>
              <p:nvPr/>
            </p:nvSpPr>
            <p:spPr bwMode="auto">
              <a:xfrm>
                <a:off x="6632201" y="2708920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依据调研结果和需求定位，对项目的功能性需求绘制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</a:t>
                </a:r>
                <a:endPara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33" name="图片 32" descr="resource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77" y="3062"/>
              <a:ext cx="819" cy="81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545807" y="5122540"/>
            <a:ext cx="3960440" cy="1216575"/>
            <a:chOff x="6545162" y="3789040"/>
            <a:chExt cx="3960440" cy="1216575"/>
          </a:xfrm>
        </p:grpSpPr>
        <p:sp>
          <p:nvSpPr>
            <p:cNvPr id="19" name="矩形 18">
              <a:hlinkClick r:id="rId2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椭圆 19">
              <a:hlinkClick r:id="rId2" action="ppaction://hlinksldjump"/>
            </p:cNvPr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迭代评估报告</a:t>
              </a:r>
              <a:endParaRPr lang="zh-CN" sz="16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  <a:endParaRPr lang="zh-CN" altLang="en-US" sz="10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98">
              <a:hlinkClick r:id="rId2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1333213"/>
            <a:ext cx="11593288" cy="5216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TextBox 59"/>
          <p:cNvSpPr>
            <a:spLocks noChangeArrowheads="1"/>
          </p:cNvSpPr>
          <p:nvPr/>
        </p:nvSpPr>
        <p:spPr bwMode="auto">
          <a:xfrm flipH="1">
            <a:off x="1486694" y="652626"/>
            <a:ext cx="2304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目录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/CONTENTS</a:t>
            </a:r>
            <a:endParaRPr lang="en-US" alt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848485" y="2346960"/>
            <a:ext cx="8208645" cy="650240"/>
            <a:chOff x="3135" y="3472"/>
            <a:chExt cx="12927" cy="1024"/>
          </a:xfrm>
        </p:grpSpPr>
        <p:sp>
          <p:nvSpPr>
            <p:cNvPr id="17" name="圆角矩形 16"/>
            <p:cNvSpPr/>
            <p:nvPr/>
          </p:nvSpPr>
          <p:spPr>
            <a:xfrm>
              <a:off x="3135" y="3531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72" y="3472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7104" y="3706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小箱交是什么？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我们的价值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45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8485" y="3758565"/>
            <a:ext cx="8208645" cy="650240"/>
            <a:chOff x="3135" y="4731"/>
            <a:chExt cx="12927" cy="1024"/>
          </a:xfrm>
        </p:grpSpPr>
        <p:sp>
          <p:nvSpPr>
            <p:cNvPr id="20" name="圆角矩形 19"/>
            <p:cNvSpPr/>
            <p:nvPr/>
          </p:nvSpPr>
          <p:spPr>
            <a:xfrm>
              <a:off x="3135" y="4778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472" y="4731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7104" y="4964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小箱交有什么？ 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我们的特性与优点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48485" y="5205730"/>
            <a:ext cx="8208645" cy="650240"/>
            <a:chOff x="3135" y="5967"/>
            <a:chExt cx="12927" cy="1024"/>
          </a:xfrm>
        </p:grpSpPr>
        <p:sp>
          <p:nvSpPr>
            <p:cNvPr id="9" name="圆角矩形 8"/>
            <p:cNvSpPr/>
            <p:nvPr/>
          </p:nvSpPr>
          <p:spPr>
            <a:xfrm>
              <a:off x="3135" y="6026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72" y="5967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7104" y="6201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对第一次迭代的总结与评估</a:t>
              </a:r>
              <a:endPara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966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9543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648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3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需求定位，完成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>
            <a:hlinkClick r:id="rId1" action="ppaction://hlinksldjump"/>
          </p:cNvPr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  <a:endParaRPr lang="zh-CN" altLang="en-US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9.16开始学习如何书写前景文档，9.24进行修改。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9.24进行修改。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课上老师点评后又进行了修改，到10.2完成修改。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71130" y="1984375"/>
            <a:ext cx="2446020" cy="980440"/>
            <a:chOff x="12238" y="3100"/>
            <a:chExt cx="3852" cy="1544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238" y="310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9.23完成并进行组内评审，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1283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/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/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日参考网上博客学习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模型设计并完成初稿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437005"/>
            <a:chOff x="4848" y="7159"/>
            <a:chExt cx="3852" cy="2263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30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日依据老师上课所讲内容使用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powerdesigner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重绘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模型，并添加了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specification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内容。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日组内评审后，增加教师对班级的管理功能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日组会评审，增加数据分析的功能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  <a:endParaRPr lang="zh-CN" altLang="en-US" sz="2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951230"/>
            <a:ext cx="5562600" cy="485394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052820" y="3208020"/>
            <a:ext cx="1987550" cy="44196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D:\1-2020AutumnProj\First iteration\用例图\1602345067(1).jpg1602345067(1)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67710" y="475615"/>
            <a:ext cx="5975350" cy="605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action="ppaction://hlinksldjump"/>
          </p:cNvPr>
          <p:cNvSpPr/>
          <p:nvPr/>
        </p:nvSpPr>
        <p:spPr bwMode="auto">
          <a:xfrm>
            <a:off x="2067584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2595" y="3545794"/>
            <a:ext cx="244827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  <a:endParaRPr lang="zh-CN" altLang="en-US" sz="2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6725" y="1949450"/>
            <a:ext cx="2446020" cy="1015365"/>
            <a:chOff x="4735" y="3070"/>
            <a:chExt cx="3852" cy="159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5" y="307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9.11 – 9.13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学习界面设计工具</a:t>
              </a:r>
              <a:endParaRPr lang="zh-CN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9.17 – 9.20完成主页面界面原型设计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 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组内评审界面原型，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日根据评审结果第界面原型进行进一步完善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193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9.16完成登录/注册界面的原型设计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1" tooltip="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1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603375"/>
            <a:ext cx="2446020" cy="1361440"/>
            <a:chOff x="4737" y="2525"/>
            <a:chExt cx="3852" cy="2144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525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9.16根据确定的功能、流程，完成《软件需求规约》中的简介、整体说明以及功能部分</a:t>
              </a:r>
              <a:endParaRPr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320665" y="4549140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依据评审结果以及最新的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模型修订完成软件需求归约第一稿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组内评审软件需求归约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1283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/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  <a:endParaRPr lang="zh-CN" sz="20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/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下发任务，各组员完成自己任务的同时着手准备迭代评估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10.2-10.7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，组员各自完善自己所负责内容的迭代评估报告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972185"/>
            <a:chOff x="12318" y="7164"/>
            <a:chExt cx="3852" cy="1531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日汇总完成迭代评估报告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日组内开会，汇报个自己的任务完成情况，并在组内进行评审</a:t>
              </a:r>
              <a:endParaRPr lang="zh-CN" altLang="en-US" sz="1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32541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评审/测试的结果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97" name="组合 9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62405" y="1371600"/>
            <a:ext cx="532130" cy="531495"/>
            <a:chOff x="836313" y="1281817"/>
            <a:chExt cx="1905000" cy="1902179"/>
          </a:xfrm>
        </p:grpSpPr>
        <p:sp>
          <p:nvSpPr>
            <p:cNvPr id="98" name="任意多边形: 形状 1"/>
            <p:cNvSpPr/>
            <p:nvPr>
              <p:custDataLst>
                <p:tags r:id="rId2"/>
              </p:custDataLst>
            </p:nvPr>
          </p:nvSpPr>
          <p:spPr>
            <a:xfrm>
              <a:off x="1612041" y="148444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" h="1">
                  <a:moveTo>
                    <a:pt x="0" y="0"/>
                  </a:moveTo>
                  <a:close/>
                </a:path>
              </a:pathLst>
            </a:custGeom>
            <a:solidFill>
              <a:srgbClr val="F13C7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836313" y="1281817"/>
              <a:ext cx="1905000" cy="1902179"/>
              <a:chOff x="659130" y="612140"/>
              <a:chExt cx="5146039" cy="5138420"/>
            </a:xfrm>
          </p:grpSpPr>
          <p:sp>
            <p:nvSpPr>
              <p:cNvPr id="100" name="任意多边形: 形状 2"/>
              <p:cNvSpPr/>
              <p:nvPr>
                <p:custDataLst>
                  <p:tags r:id="rId3"/>
                </p:custDataLst>
              </p:nvPr>
            </p:nvSpPr>
            <p:spPr>
              <a:xfrm>
                <a:off x="659130" y="927100"/>
                <a:ext cx="5146039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01" name="任意多边形: 形状 3"/>
              <p:cNvSpPr/>
              <p:nvPr>
                <p:custDataLst>
                  <p:tags r:id="rId4"/>
                </p:custDataLst>
              </p:nvPr>
            </p:nvSpPr>
            <p:spPr>
              <a:xfrm>
                <a:off x="6883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2" name="任意多边形: 形状 4"/>
              <p:cNvSpPr/>
              <p:nvPr>
                <p:custDataLst>
                  <p:tags r:id="rId5"/>
                </p:custDataLst>
              </p:nvPr>
            </p:nvSpPr>
            <p:spPr>
              <a:xfrm>
                <a:off x="8851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3" name="任意多边形: 形状 6"/>
            <p:cNvSpPr/>
            <p:nvPr>
              <p:custDataLst>
                <p:tags r:id="rId6"/>
              </p:custDataLst>
            </p:nvPr>
          </p:nvSpPr>
          <p:spPr>
            <a:xfrm>
              <a:off x="1463477" y="1643353"/>
              <a:ext cx="652552" cy="1156540"/>
            </a:xfrm>
            <a:custGeom>
              <a:avLst/>
              <a:gdLst/>
              <a:ahLst/>
              <a:cxnLst/>
              <a:rect l="0" t="0" r="0" b="0"/>
              <a:pathLst>
                <a:path w="1762761" h="3124201">
                  <a:moveTo>
                    <a:pt x="765810" y="34290"/>
                  </a:moveTo>
                  <a:lnTo>
                    <a:pt x="1103630" y="33020"/>
                  </a:lnTo>
                  <a:cubicBezTo>
                    <a:pt x="1132840" y="33020"/>
                    <a:pt x="1158240" y="25400"/>
                    <a:pt x="1178560" y="13970"/>
                  </a:cubicBezTo>
                  <a:cubicBezTo>
                    <a:pt x="1201420" y="0"/>
                    <a:pt x="1230630" y="15240"/>
                    <a:pt x="1230630" y="41910"/>
                  </a:cubicBezTo>
                  <a:lnTo>
                    <a:pt x="1242060" y="2278380"/>
                  </a:lnTo>
                  <a:cubicBezTo>
                    <a:pt x="1236980" y="2548890"/>
                    <a:pt x="1291590" y="2602230"/>
                    <a:pt x="1357630" y="2600960"/>
                  </a:cubicBezTo>
                  <a:lnTo>
                    <a:pt x="1607820" y="2599690"/>
                  </a:lnTo>
                  <a:cubicBezTo>
                    <a:pt x="1691640" y="2599690"/>
                    <a:pt x="1761490" y="2667000"/>
                    <a:pt x="1761490" y="2752090"/>
                  </a:cubicBezTo>
                  <a:lnTo>
                    <a:pt x="1762760" y="2962910"/>
                  </a:lnTo>
                  <a:cubicBezTo>
                    <a:pt x="1762760" y="3046730"/>
                    <a:pt x="1695451" y="3116580"/>
                    <a:pt x="1610360" y="3116580"/>
                  </a:cubicBezTo>
                  <a:lnTo>
                    <a:pt x="166371" y="3124200"/>
                  </a:lnTo>
                  <a:cubicBezTo>
                    <a:pt x="82550" y="3124200"/>
                    <a:pt x="12700" y="3056890"/>
                    <a:pt x="12700" y="2971800"/>
                  </a:cubicBezTo>
                  <a:lnTo>
                    <a:pt x="11430" y="2760980"/>
                  </a:lnTo>
                  <a:cubicBezTo>
                    <a:pt x="11430" y="2677160"/>
                    <a:pt x="78740" y="2607310"/>
                    <a:pt x="163830" y="2607310"/>
                  </a:cubicBezTo>
                  <a:lnTo>
                    <a:pt x="389890" y="2606040"/>
                  </a:lnTo>
                  <a:cubicBezTo>
                    <a:pt x="473710" y="2606040"/>
                    <a:pt x="542290" y="2537460"/>
                    <a:pt x="542290" y="2452370"/>
                  </a:cubicBezTo>
                  <a:lnTo>
                    <a:pt x="534670" y="969010"/>
                  </a:lnTo>
                  <a:cubicBezTo>
                    <a:pt x="534670" y="862330"/>
                    <a:pt x="426720" y="788670"/>
                    <a:pt x="326390" y="826770"/>
                  </a:cubicBezTo>
                  <a:cubicBezTo>
                    <a:pt x="276860" y="845820"/>
                    <a:pt x="238760" y="858520"/>
                    <a:pt x="204470" y="869950"/>
                  </a:cubicBezTo>
                  <a:cubicBezTo>
                    <a:pt x="106680" y="902970"/>
                    <a:pt x="3810" y="831850"/>
                    <a:pt x="2540" y="727710"/>
                  </a:cubicBezTo>
                  <a:cubicBezTo>
                    <a:pt x="2540" y="687070"/>
                    <a:pt x="1270" y="647700"/>
                    <a:pt x="1270" y="613410"/>
                  </a:cubicBezTo>
                  <a:cubicBezTo>
                    <a:pt x="0" y="554990"/>
                    <a:pt x="33020" y="502920"/>
                    <a:pt x="83820" y="476250"/>
                  </a:cubicBezTo>
                  <a:cubicBezTo>
                    <a:pt x="307340" y="360680"/>
                    <a:pt x="496570" y="269240"/>
                    <a:pt x="651510" y="87630"/>
                  </a:cubicBezTo>
                  <a:cubicBezTo>
                    <a:pt x="679450" y="54610"/>
                    <a:pt x="721360" y="34290"/>
                    <a:pt x="765810" y="342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组合 10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472565" y="2641600"/>
            <a:ext cx="522605" cy="521970"/>
            <a:chOff x="2995313" y="1281817"/>
            <a:chExt cx="1905000" cy="1902179"/>
          </a:xfrm>
        </p:grpSpPr>
        <p:grpSp>
          <p:nvGrpSpPr>
            <p:cNvPr id="105" name="组合 104"/>
            <p:cNvGrpSpPr/>
            <p:nvPr/>
          </p:nvGrpSpPr>
          <p:grpSpPr>
            <a:xfrm>
              <a:off x="2995313" y="1281817"/>
              <a:ext cx="1905000" cy="1902179"/>
              <a:chOff x="595630" y="612140"/>
              <a:chExt cx="5146040" cy="5138420"/>
            </a:xfrm>
          </p:grpSpPr>
          <p:sp>
            <p:nvSpPr>
              <p:cNvPr id="106" name="任意多边形: 形状 8"/>
              <p:cNvSpPr/>
              <p:nvPr>
                <p:custDataLst>
                  <p:tags r:id="rId8"/>
                </p:custDataLst>
              </p:nvPr>
            </p:nvSpPr>
            <p:spPr>
              <a:xfrm>
                <a:off x="595630" y="927100"/>
                <a:ext cx="5146040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任意多边形: 形状 9"/>
              <p:cNvSpPr/>
              <p:nvPr>
                <p:custDataLst>
                  <p:tags r:id="rId9"/>
                </p:custDataLst>
              </p:nvPr>
            </p:nvSpPr>
            <p:spPr>
              <a:xfrm>
                <a:off x="6248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任意多边形: 形状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8216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9" name="任意多边形: 形状 12"/>
            <p:cNvSpPr/>
            <p:nvPr>
              <p:custDataLst>
                <p:tags r:id="rId11"/>
              </p:custDataLst>
            </p:nvPr>
          </p:nvSpPr>
          <p:spPr>
            <a:xfrm>
              <a:off x="3599441" y="1633480"/>
              <a:ext cx="697685" cy="1087900"/>
            </a:xfrm>
            <a:custGeom>
              <a:avLst/>
              <a:gdLst/>
              <a:ahLst/>
              <a:cxnLst/>
              <a:rect l="0" t="0" r="0" b="0"/>
              <a:pathLst>
                <a:path w="1884680" h="2938781">
                  <a:moveTo>
                    <a:pt x="417830" y="1035050"/>
                  </a:moveTo>
                  <a:lnTo>
                    <a:pt x="132080" y="979170"/>
                  </a:lnTo>
                  <a:cubicBezTo>
                    <a:pt x="52070" y="963930"/>
                    <a:pt x="0" y="885190"/>
                    <a:pt x="17780" y="806450"/>
                  </a:cubicBezTo>
                  <a:cubicBezTo>
                    <a:pt x="134620" y="271780"/>
                    <a:pt x="443230" y="3810"/>
                    <a:pt x="943610" y="1270"/>
                  </a:cubicBezTo>
                  <a:cubicBezTo>
                    <a:pt x="1236980" y="0"/>
                    <a:pt x="1460500" y="80010"/>
                    <a:pt x="1615440" y="242570"/>
                  </a:cubicBezTo>
                  <a:cubicBezTo>
                    <a:pt x="1769110" y="405130"/>
                    <a:pt x="1846580" y="604520"/>
                    <a:pt x="1847850" y="839470"/>
                  </a:cubicBezTo>
                  <a:cubicBezTo>
                    <a:pt x="1849120" y="1082040"/>
                    <a:pt x="1765300" y="1320800"/>
                    <a:pt x="1597660" y="1553210"/>
                  </a:cubicBezTo>
                  <a:cubicBezTo>
                    <a:pt x="1478280" y="1718310"/>
                    <a:pt x="1285240" y="1903730"/>
                    <a:pt x="1016000" y="2108200"/>
                  </a:cubicBezTo>
                  <a:cubicBezTo>
                    <a:pt x="905510" y="2193290"/>
                    <a:pt x="966470" y="2369820"/>
                    <a:pt x="1104900" y="2369820"/>
                  </a:cubicBezTo>
                  <a:lnTo>
                    <a:pt x="1617979" y="2367280"/>
                  </a:lnTo>
                  <a:cubicBezTo>
                    <a:pt x="1766570" y="2366010"/>
                    <a:pt x="1884679" y="2493010"/>
                    <a:pt x="1873250" y="2641600"/>
                  </a:cubicBezTo>
                  <a:lnTo>
                    <a:pt x="1861820" y="2797810"/>
                  </a:lnTo>
                  <a:cubicBezTo>
                    <a:pt x="1855470" y="2874010"/>
                    <a:pt x="1793240" y="2932430"/>
                    <a:pt x="1717040" y="2932430"/>
                  </a:cubicBezTo>
                  <a:lnTo>
                    <a:pt x="147320" y="2938780"/>
                  </a:lnTo>
                  <a:cubicBezTo>
                    <a:pt x="67310" y="2938780"/>
                    <a:pt x="1270" y="2874010"/>
                    <a:pt x="1270" y="2794000"/>
                  </a:cubicBezTo>
                  <a:lnTo>
                    <a:pt x="0" y="2440940"/>
                  </a:lnTo>
                  <a:cubicBezTo>
                    <a:pt x="0" y="2399030"/>
                    <a:pt x="17780" y="2358390"/>
                    <a:pt x="49530" y="2330450"/>
                  </a:cubicBezTo>
                  <a:cubicBezTo>
                    <a:pt x="547370" y="1897380"/>
                    <a:pt x="859790" y="1590040"/>
                    <a:pt x="985520" y="1408430"/>
                  </a:cubicBezTo>
                  <a:cubicBezTo>
                    <a:pt x="1116330" y="1220470"/>
                    <a:pt x="1181100" y="1042670"/>
                    <a:pt x="1179830" y="875030"/>
                  </a:cubicBezTo>
                  <a:cubicBezTo>
                    <a:pt x="1178560" y="635000"/>
                    <a:pt x="1087120" y="515620"/>
                    <a:pt x="906780" y="516890"/>
                  </a:cubicBezTo>
                  <a:cubicBezTo>
                    <a:pt x="797560" y="516890"/>
                    <a:pt x="718820" y="565150"/>
                    <a:pt x="669290" y="660400"/>
                  </a:cubicBezTo>
                  <a:cubicBezTo>
                    <a:pt x="635000" y="726440"/>
                    <a:pt x="608330" y="811530"/>
                    <a:pt x="590550" y="916940"/>
                  </a:cubicBezTo>
                  <a:cubicBezTo>
                    <a:pt x="575310" y="996950"/>
                    <a:pt x="497840" y="1050290"/>
                    <a:pt x="417830" y="1035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0" name="组合 109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1477645" y="3865245"/>
            <a:ext cx="527050" cy="527050"/>
            <a:chOff x="5154313" y="1281817"/>
            <a:chExt cx="1905000" cy="1902179"/>
          </a:xfrm>
        </p:grpSpPr>
        <p:sp>
          <p:nvSpPr>
            <p:cNvPr id="111" name="任意多边形: 形状 14"/>
            <p:cNvSpPr/>
            <p:nvPr>
              <p:custDataLst>
                <p:tags r:id="rId13"/>
              </p:custDataLst>
            </p:nvPr>
          </p:nvSpPr>
          <p:spPr>
            <a:xfrm>
              <a:off x="5154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2" name="任意多边形: 形状 15"/>
            <p:cNvSpPr/>
            <p:nvPr>
              <p:custDataLst>
                <p:tags r:id="rId14"/>
              </p:custDataLst>
            </p:nvPr>
          </p:nvSpPr>
          <p:spPr>
            <a:xfrm>
              <a:off x="5165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3" name="任意多边形: 形状 16"/>
            <p:cNvSpPr/>
            <p:nvPr>
              <p:custDataLst>
                <p:tags r:id="rId15"/>
              </p:custDataLst>
            </p:nvPr>
          </p:nvSpPr>
          <p:spPr>
            <a:xfrm>
              <a:off x="5237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4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755620" y="1642413"/>
              <a:ext cx="722133" cy="1121750"/>
            </a:xfrm>
            <a:custGeom>
              <a:avLst/>
              <a:gdLst/>
              <a:ahLst/>
              <a:cxnLst/>
              <a:rect l="0" t="0" r="0" b="0"/>
              <a:pathLst>
                <a:path w="1950721" h="3030221">
                  <a:moveTo>
                    <a:pt x="455930" y="835660"/>
                  </a:moveTo>
                  <a:lnTo>
                    <a:pt x="256540" y="798830"/>
                  </a:lnTo>
                  <a:cubicBezTo>
                    <a:pt x="144780" y="778510"/>
                    <a:pt x="80010" y="657860"/>
                    <a:pt x="127000" y="553720"/>
                  </a:cubicBezTo>
                  <a:cubicBezTo>
                    <a:pt x="294640" y="187960"/>
                    <a:pt x="591820" y="3810"/>
                    <a:pt x="1014730" y="1270"/>
                  </a:cubicBezTo>
                  <a:cubicBezTo>
                    <a:pt x="1287780" y="0"/>
                    <a:pt x="1499870" y="69850"/>
                    <a:pt x="1653540" y="209550"/>
                  </a:cubicBezTo>
                  <a:cubicBezTo>
                    <a:pt x="1807210" y="350520"/>
                    <a:pt x="1884680" y="541020"/>
                    <a:pt x="1885950" y="783590"/>
                  </a:cubicBezTo>
                  <a:cubicBezTo>
                    <a:pt x="1887220" y="994410"/>
                    <a:pt x="1819910" y="1163320"/>
                    <a:pt x="1685290" y="1290320"/>
                  </a:cubicBezTo>
                  <a:cubicBezTo>
                    <a:pt x="1605280" y="1365250"/>
                    <a:pt x="1607820" y="1494790"/>
                    <a:pt x="1695450" y="1560830"/>
                  </a:cubicBezTo>
                  <a:cubicBezTo>
                    <a:pt x="1864360" y="1686560"/>
                    <a:pt x="1948180" y="1879600"/>
                    <a:pt x="1949450" y="2137410"/>
                  </a:cubicBezTo>
                  <a:cubicBezTo>
                    <a:pt x="1950720" y="2426970"/>
                    <a:pt x="1861820" y="2647950"/>
                    <a:pt x="1681480" y="2799080"/>
                  </a:cubicBezTo>
                  <a:cubicBezTo>
                    <a:pt x="1501140" y="2950210"/>
                    <a:pt x="1271270" y="3027680"/>
                    <a:pt x="991870" y="3028950"/>
                  </a:cubicBezTo>
                  <a:cubicBezTo>
                    <a:pt x="740410" y="3030220"/>
                    <a:pt x="521970" y="2965450"/>
                    <a:pt x="336550" y="2834640"/>
                  </a:cubicBezTo>
                  <a:cubicBezTo>
                    <a:pt x="190500" y="2731770"/>
                    <a:pt x="88900" y="2573020"/>
                    <a:pt x="27940" y="2357120"/>
                  </a:cubicBezTo>
                  <a:cubicBezTo>
                    <a:pt x="0" y="2255520"/>
                    <a:pt x="64770" y="2152650"/>
                    <a:pt x="167640" y="2134870"/>
                  </a:cubicBezTo>
                  <a:lnTo>
                    <a:pt x="387350" y="2096770"/>
                  </a:lnTo>
                  <a:cubicBezTo>
                    <a:pt x="474980" y="2081530"/>
                    <a:pt x="561340" y="2134870"/>
                    <a:pt x="585470" y="2219961"/>
                  </a:cubicBezTo>
                  <a:cubicBezTo>
                    <a:pt x="640080" y="2410461"/>
                    <a:pt x="759460" y="2505711"/>
                    <a:pt x="942340" y="2504440"/>
                  </a:cubicBezTo>
                  <a:cubicBezTo>
                    <a:pt x="1046480" y="2504440"/>
                    <a:pt x="1130300" y="2468881"/>
                    <a:pt x="1191260" y="2397761"/>
                  </a:cubicBezTo>
                  <a:cubicBezTo>
                    <a:pt x="1252220" y="2326640"/>
                    <a:pt x="1282700" y="2226311"/>
                    <a:pt x="1282700" y="2095501"/>
                  </a:cubicBezTo>
                  <a:cubicBezTo>
                    <a:pt x="1281430" y="1828801"/>
                    <a:pt x="1130300" y="1695451"/>
                    <a:pt x="829310" y="1697991"/>
                  </a:cubicBezTo>
                  <a:lnTo>
                    <a:pt x="829310" y="1697991"/>
                  </a:lnTo>
                  <a:cubicBezTo>
                    <a:pt x="731520" y="1699261"/>
                    <a:pt x="650240" y="1620521"/>
                    <a:pt x="650240" y="1522731"/>
                  </a:cubicBezTo>
                  <a:lnTo>
                    <a:pt x="650240" y="1402081"/>
                  </a:lnTo>
                  <a:cubicBezTo>
                    <a:pt x="650240" y="1304291"/>
                    <a:pt x="728980" y="1225551"/>
                    <a:pt x="825500" y="1224281"/>
                  </a:cubicBezTo>
                  <a:lnTo>
                    <a:pt x="828040" y="1224281"/>
                  </a:lnTo>
                  <a:cubicBezTo>
                    <a:pt x="924560" y="1224281"/>
                    <a:pt x="999490" y="1214121"/>
                    <a:pt x="1054100" y="1196341"/>
                  </a:cubicBezTo>
                  <a:cubicBezTo>
                    <a:pt x="1108710" y="1178561"/>
                    <a:pt x="1154430" y="1140461"/>
                    <a:pt x="1189990" y="1082041"/>
                  </a:cubicBezTo>
                  <a:cubicBezTo>
                    <a:pt x="1226820" y="1024891"/>
                    <a:pt x="1244600" y="948691"/>
                    <a:pt x="1243331" y="855981"/>
                  </a:cubicBezTo>
                  <a:cubicBezTo>
                    <a:pt x="1242060" y="618491"/>
                    <a:pt x="1143001" y="499111"/>
                    <a:pt x="946151" y="500381"/>
                  </a:cubicBezTo>
                  <a:cubicBezTo>
                    <a:pt x="810261" y="501651"/>
                    <a:pt x="711201" y="576581"/>
                    <a:pt x="650241" y="725171"/>
                  </a:cubicBezTo>
                  <a:cubicBezTo>
                    <a:pt x="619760" y="805180"/>
                    <a:pt x="539750" y="850900"/>
                    <a:pt x="455930" y="835660"/>
                  </a:cubicBezTo>
                  <a:close/>
                </a:path>
              </a:pathLst>
            </a:custGeom>
            <a:solidFill>
              <a:srgbClr val="F9F9F9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15" name="组合 114"/>
          <p:cNvGrpSpPr>
            <a:grpSpLocks noChangeAspect="1"/>
          </p:cNvGrpSpPr>
          <p:nvPr>
            <p:custDataLst>
              <p:tags r:id="rId17"/>
            </p:custDataLst>
          </p:nvPr>
        </p:nvGrpSpPr>
        <p:grpSpPr>
          <a:xfrm>
            <a:off x="1493520" y="5114925"/>
            <a:ext cx="515620" cy="514985"/>
            <a:chOff x="7313313" y="1281817"/>
            <a:chExt cx="1905000" cy="1902179"/>
          </a:xfrm>
        </p:grpSpPr>
        <p:sp>
          <p:nvSpPr>
            <p:cNvPr id="116" name="任意多边形: 形状 20"/>
            <p:cNvSpPr/>
            <p:nvPr>
              <p:custDataLst>
                <p:tags r:id="rId18"/>
              </p:custDataLst>
            </p:nvPr>
          </p:nvSpPr>
          <p:spPr>
            <a:xfrm>
              <a:off x="7313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任意多边形: 形状 21"/>
            <p:cNvSpPr/>
            <p:nvPr>
              <p:custDataLst>
                <p:tags r:id="rId19"/>
              </p:custDataLst>
            </p:nvPr>
          </p:nvSpPr>
          <p:spPr>
            <a:xfrm>
              <a:off x="7324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任意多边形: 形状 22"/>
            <p:cNvSpPr/>
            <p:nvPr>
              <p:custDataLst>
                <p:tags r:id="rId20"/>
              </p:custDataLst>
            </p:nvPr>
          </p:nvSpPr>
          <p:spPr>
            <a:xfrm>
              <a:off x="7396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9" name="PA_ImportSvg_636990674857228203"/>
            <p:cNvSpPr/>
            <p:nvPr>
              <p:custDataLst>
                <p:tags r:id="rId21"/>
              </p:custDataLst>
            </p:nvPr>
          </p:nvSpPr>
          <p:spPr>
            <a:xfrm>
              <a:off x="7885472" y="1718105"/>
              <a:ext cx="721192" cy="1059221"/>
            </a:xfrm>
            <a:custGeom>
              <a:avLst/>
              <a:gdLst/>
              <a:ahLst/>
              <a:cxnLst/>
              <a:rect l="l" t="t" r="r" b="b"/>
              <a:pathLst>
                <a:path w="1948179" h="2861309">
                  <a:moveTo>
                    <a:pt x="1004569" y="2540"/>
                  </a:moveTo>
                  <a:lnTo>
                    <a:pt x="1529079" y="0"/>
                  </a:lnTo>
                  <a:cubicBezTo>
                    <a:pt x="1581149" y="0"/>
                    <a:pt x="1623059" y="41910"/>
                    <a:pt x="1623059" y="92710"/>
                  </a:cubicBezTo>
                  <a:lnTo>
                    <a:pt x="1630679" y="1623060"/>
                  </a:lnTo>
                  <a:cubicBezTo>
                    <a:pt x="1630679" y="1675130"/>
                    <a:pt x="1672589" y="1717040"/>
                    <a:pt x="1724659" y="1715770"/>
                  </a:cubicBezTo>
                  <a:lnTo>
                    <a:pt x="1852929" y="1714500"/>
                  </a:lnTo>
                  <a:cubicBezTo>
                    <a:pt x="1904999" y="1714500"/>
                    <a:pt x="1946909" y="1756409"/>
                    <a:pt x="1946909" y="1807209"/>
                  </a:cubicBezTo>
                  <a:lnTo>
                    <a:pt x="1948179" y="2100580"/>
                  </a:lnTo>
                  <a:cubicBezTo>
                    <a:pt x="1948179" y="2152650"/>
                    <a:pt x="1906269" y="2194559"/>
                    <a:pt x="1855469" y="2194559"/>
                  </a:cubicBezTo>
                  <a:lnTo>
                    <a:pt x="1727199" y="2195830"/>
                  </a:lnTo>
                  <a:cubicBezTo>
                    <a:pt x="1675129" y="2195830"/>
                    <a:pt x="1633219" y="2237739"/>
                    <a:pt x="1634489" y="2289809"/>
                  </a:cubicBezTo>
                  <a:lnTo>
                    <a:pt x="1637029" y="2764789"/>
                  </a:lnTo>
                  <a:cubicBezTo>
                    <a:pt x="1637029" y="2816859"/>
                    <a:pt x="1595120" y="2858769"/>
                    <a:pt x="1544320" y="2858769"/>
                  </a:cubicBezTo>
                  <a:lnTo>
                    <a:pt x="1112520" y="2861309"/>
                  </a:lnTo>
                  <a:cubicBezTo>
                    <a:pt x="1060449" y="2861309"/>
                    <a:pt x="1018540" y="2819400"/>
                    <a:pt x="1018540" y="2768600"/>
                  </a:cubicBezTo>
                  <a:lnTo>
                    <a:pt x="1016000" y="2293620"/>
                  </a:lnTo>
                  <a:cubicBezTo>
                    <a:pt x="1016000" y="2241550"/>
                    <a:pt x="974090" y="2199640"/>
                    <a:pt x="922020" y="2200910"/>
                  </a:cubicBezTo>
                  <a:lnTo>
                    <a:pt x="95250" y="2204720"/>
                  </a:lnTo>
                  <a:cubicBezTo>
                    <a:pt x="43180" y="2204720"/>
                    <a:pt x="1270" y="2162810"/>
                    <a:pt x="1270" y="2112010"/>
                  </a:cubicBezTo>
                  <a:lnTo>
                    <a:pt x="0" y="1748790"/>
                  </a:lnTo>
                  <a:cubicBezTo>
                    <a:pt x="0" y="1732280"/>
                    <a:pt x="3810" y="1717040"/>
                    <a:pt x="11430" y="1703070"/>
                  </a:cubicBezTo>
                  <a:lnTo>
                    <a:pt x="923289" y="50800"/>
                  </a:lnTo>
                  <a:cubicBezTo>
                    <a:pt x="938529" y="21590"/>
                    <a:pt x="970279" y="2540"/>
                    <a:pt x="1004569" y="2540"/>
                  </a:cubicBezTo>
                  <a:close/>
                  <a:moveTo>
                    <a:pt x="1060449" y="1659890"/>
                  </a:moveTo>
                  <a:lnTo>
                    <a:pt x="1056639" y="965200"/>
                  </a:lnTo>
                  <a:cubicBezTo>
                    <a:pt x="1056639" y="867410"/>
                    <a:pt x="925829" y="835660"/>
                    <a:pt x="880109" y="922020"/>
                  </a:cubicBezTo>
                  <a:lnTo>
                    <a:pt x="509269" y="1619250"/>
                  </a:lnTo>
                  <a:cubicBezTo>
                    <a:pt x="476249" y="1681480"/>
                    <a:pt x="521969" y="1757680"/>
                    <a:pt x="593089" y="1757680"/>
                  </a:cubicBezTo>
                  <a:lnTo>
                    <a:pt x="967739" y="1756410"/>
                  </a:lnTo>
                  <a:cubicBezTo>
                    <a:pt x="1019809" y="1753870"/>
                    <a:pt x="1061719" y="1711960"/>
                    <a:pt x="1060449" y="16598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20" name="文本框 119"/>
          <p:cNvSpPr txBox="1"/>
          <p:nvPr>
            <p:custDataLst>
              <p:tags r:id="rId22"/>
            </p:custDataLst>
          </p:nvPr>
        </p:nvSpPr>
        <p:spPr>
          <a:xfrm>
            <a:off x="2138045" y="1101090"/>
            <a:ext cx="9033510" cy="47853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usecase模型评审了多次，主要是对软件的功能的修订与完善；一次返工是转用powerdesigner重新进行绘图。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《vision文档》组内评审解决表意不明的问题；助教评审后指出软件可靠性设定不到位的问题。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《软件需求归约》的组内评审，修订二义性的问题，补充遗漏内容。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界面原型评审，对界面简洁性以及功能完整性进行评估，对界面排版提出优化建议。</a:t>
            </a:r>
            <a:endParaRPr lang="zh-CN" altLang="en-US" sz="24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8477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经验和教训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81" name="组合 8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00924" y="2038985"/>
            <a:ext cx="178332" cy="457200"/>
            <a:chOff x="1176656" y="968948"/>
            <a:chExt cx="743052" cy="1905000"/>
          </a:xfrm>
        </p:grpSpPr>
        <p:sp>
          <p:nvSpPr>
            <p:cNvPr id="82" name="任意多边形: 形状 294"/>
            <p:cNvSpPr/>
            <p:nvPr>
              <p:custDataLst>
                <p:tags r:id="rId2"/>
              </p:custDataLst>
            </p:nvPr>
          </p:nvSpPr>
          <p:spPr>
            <a:xfrm>
              <a:off x="1176656" y="968948"/>
              <a:ext cx="743052" cy="1905000"/>
            </a:xfrm>
            <a:custGeom>
              <a:avLst/>
              <a:gdLst/>
              <a:ahLst/>
              <a:cxnLst/>
              <a:rect l="0" t="0" r="0" b="0"/>
              <a:pathLst>
                <a:path w="1751077" h="4489324">
                  <a:moveTo>
                    <a:pt x="523113" y="1123696"/>
                  </a:moveTo>
                  <a:cubicBezTo>
                    <a:pt x="352552" y="1182497"/>
                    <a:pt x="207518" y="1211834"/>
                    <a:pt x="88138" y="1211834"/>
                  </a:cubicBezTo>
                  <a:cubicBezTo>
                    <a:pt x="29337" y="1211834"/>
                    <a:pt x="0" y="1179576"/>
                    <a:pt x="0" y="1115187"/>
                  </a:cubicBezTo>
                  <a:lnTo>
                    <a:pt x="0" y="1001522"/>
                  </a:lnTo>
                  <a:cubicBezTo>
                    <a:pt x="0" y="957961"/>
                    <a:pt x="8509" y="925322"/>
                    <a:pt x="25527" y="903478"/>
                  </a:cubicBezTo>
                  <a:cubicBezTo>
                    <a:pt x="42545" y="881761"/>
                    <a:pt x="85217" y="857504"/>
                    <a:pt x="153416" y="830961"/>
                  </a:cubicBezTo>
                  <a:cubicBezTo>
                    <a:pt x="244348" y="793115"/>
                    <a:pt x="368427" y="716280"/>
                    <a:pt x="525780" y="600710"/>
                  </a:cubicBezTo>
                  <a:cubicBezTo>
                    <a:pt x="683006" y="485140"/>
                    <a:pt x="836549" y="455041"/>
                    <a:pt x="986282" y="261620"/>
                  </a:cubicBezTo>
                  <a:cubicBezTo>
                    <a:pt x="1101852" y="111887"/>
                    <a:pt x="1170051" y="30861"/>
                    <a:pt x="1191006" y="18542"/>
                  </a:cubicBezTo>
                  <a:cubicBezTo>
                    <a:pt x="1211834" y="6223"/>
                    <a:pt x="1247902" y="0"/>
                    <a:pt x="1299083" y="0"/>
                  </a:cubicBezTo>
                  <a:lnTo>
                    <a:pt x="1535049" y="0"/>
                  </a:lnTo>
                  <a:lnTo>
                    <a:pt x="1348613" y="3989070"/>
                  </a:lnTo>
                  <a:cubicBezTo>
                    <a:pt x="1348613" y="4030726"/>
                    <a:pt x="1380871" y="4067683"/>
                    <a:pt x="1445260" y="4099941"/>
                  </a:cubicBezTo>
                  <a:cubicBezTo>
                    <a:pt x="1500251" y="4126484"/>
                    <a:pt x="1720342" y="4154424"/>
                    <a:pt x="1732661" y="4183761"/>
                  </a:cubicBezTo>
                  <a:cubicBezTo>
                    <a:pt x="1744980" y="4213098"/>
                    <a:pt x="1751076" y="4290314"/>
                    <a:pt x="1751076" y="4415409"/>
                  </a:cubicBezTo>
                  <a:cubicBezTo>
                    <a:pt x="1751076" y="4464685"/>
                    <a:pt x="1717929" y="4489323"/>
                    <a:pt x="1651635" y="4489323"/>
                  </a:cubicBezTo>
                  <a:lnTo>
                    <a:pt x="349758" y="4489323"/>
                  </a:lnTo>
                  <a:cubicBezTo>
                    <a:pt x="294767" y="4489323"/>
                    <a:pt x="261112" y="4480814"/>
                    <a:pt x="248793" y="4463796"/>
                  </a:cubicBezTo>
                  <a:cubicBezTo>
                    <a:pt x="236474" y="4446778"/>
                    <a:pt x="230251" y="4405122"/>
                    <a:pt x="230251" y="4338701"/>
                  </a:cubicBezTo>
                  <a:cubicBezTo>
                    <a:pt x="230251" y="4243959"/>
                    <a:pt x="235458" y="4185158"/>
                    <a:pt x="245872" y="4162425"/>
                  </a:cubicBezTo>
                  <a:cubicBezTo>
                    <a:pt x="256286" y="4139692"/>
                    <a:pt x="450977" y="4148963"/>
                    <a:pt x="519176" y="4128135"/>
                  </a:cubicBezTo>
                  <a:cubicBezTo>
                    <a:pt x="625348" y="4095877"/>
                    <a:pt x="678434" y="4049522"/>
                    <a:pt x="678434" y="398881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295"/>
            <p:cNvSpPr/>
            <p:nvPr>
              <p:custDataLst>
                <p:tags r:id="rId3"/>
              </p:custDataLst>
            </p:nvPr>
          </p:nvSpPr>
          <p:spPr>
            <a:xfrm>
              <a:off x="1429297" y="1737221"/>
              <a:ext cx="362849" cy="390927"/>
            </a:xfrm>
            <a:custGeom>
              <a:avLst/>
              <a:gdLst>
                <a:gd name="connsiteX0" fmla="*/ 855091 w 855091"/>
                <a:gd name="connsiteY0" fmla="*/ 0 h 921258"/>
                <a:gd name="connsiteX1" fmla="*/ 0 w 855091"/>
                <a:gd name="connsiteY1" fmla="*/ 644144 h 921258"/>
                <a:gd name="connsiteX2" fmla="*/ 14986 w 855091"/>
                <a:gd name="connsiteY2" fmla="*/ 921258 h 921258"/>
                <a:gd name="connsiteX3" fmla="*/ 841375 w 855091"/>
                <a:gd name="connsiteY3" fmla="*/ 294513 h 921258"/>
                <a:gd name="connsiteX4" fmla="*/ 855091 w 855091"/>
                <a:gd name="connsiteY4" fmla="*/ 0 h 92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091" h="921258">
                  <a:moveTo>
                    <a:pt x="855091" y="0"/>
                  </a:moveTo>
                  <a:lnTo>
                    <a:pt x="0" y="644144"/>
                  </a:lnTo>
                  <a:lnTo>
                    <a:pt x="14986" y="921258"/>
                  </a:lnTo>
                  <a:lnTo>
                    <a:pt x="841375" y="294513"/>
                  </a:lnTo>
                  <a:lnTo>
                    <a:pt x="855091" y="0"/>
                  </a:lnTo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298"/>
            <p:cNvSpPr/>
            <p:nvPr>
              <p:custDataLst>
                <p:tags r:id="rId4"/>
              </p:custDataLst>
            </p:nvPr>
          </p:nvSpPr>
          <p:spPr>
            <a:xfrm>
              <a:off x="1443741" y="2044993"/>
              <a:ext cx="333910" cy="342317"/>
            </a:xfrm>
            <a:custGeom>
              <a:avLst/>
              <a:gdLst>
                <a:gd name="connsiteX0" fmla="*/ 0 w 786892"/>
                <a:gd name="connsiteY0" fmla="*/ 546354 h 806704"/>
                <a:gd name="connsiteX1" fmla="*/ 14097 w 786892"/>
                <a:gd name="connsiteY1" fmla="*/ 806704 h 806704"/>
                <a:gd name="connsiteX2" fmla="*/ 772922 w 786892"/>
                <a:gd name="connsiteY2" fmla="*/ 306197 h 806704"/>
                <a:gd name="connsiteX3" fmla="*/ 786892 w 786892"/>
                <a:gd name="connsiteY3" fmla="*/ 0 h 806704"/>
                <a:gd name="connsiteX4" fmla="*/ 0 w 786892"/>
                <a:gd name="connsiteY4" fmla="*/ 546354 h 8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892" h="806704">
                  <a:moveTo>
                    <a:pt x="0" y="546354"/>
                  </a:moveTo>
                  <a:lnTo>
                    <a:pt x="14097" y="806704"/>
                  </a:lnTo>
                  <a:lnTo>
                    <a:pt x="772922" y="306197"/>
                  </a:lnTo>
                  <a:lnTo>
                    <a:pt x="786892" y="0"/>
                  </a:lnTo>
                  <a:lnTo>
                    <a:pt x="0" y="546354"/>
                  </a:lnTo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874814" y="3393440"/>
            <a:ext cx="259762" cy="457200"/>
            <a:chOff x="3166012" y="968948"/>
            <a:chExt cx="1082341" cy="1905000"/>
          </a:xfrm>
        </p:grpSpPr>
        <p:sp>
          <p:nvSpPr>
            <p:cNvPr id="86" name="任意多边形: 形状 300"/>
            <p:cNvSpPr/>
            <p:nvPr>
              <p:custDataLst>
                <p:tags r:id="rId6"/>
              </p:custDataLst>
            </p:nvPr>
          </p:nvSpPr>
          <p:spPr>
            <a:xfrm>
              <a:off x="3166012" y="968948"/>
              <a:ext cx="1082341" cy="1905000"/>
            </a:xfrm>
            <a:custGeom>
              <a:avLst/>
              <a:gdLst/>
              <a:ahLst/>
              <a:cxnLst/>
              <a:rect l="0" t="0" r="0" b="0"/>
              <a:pathLst>
                <a:path w="2489963" h="4382517">
                  <a:moveTo>
                    <a:pt x="514096" y="3664204"/>
                  </a:moveTo>
                  <a:lnTo>
                    <a:pt x="1887093" y="3904869"/>
                  </a:lnTo>
                  <a:cubicBezTo>
                    <a:pt x="1948307" y="3904869"/>
                    <a:pt x="1996567" y="3881882"/>
                    <a:pt x="2031746" y="3835908"/>
                  </a:cubicBezTo>
                  <a:cubicBezTo>
                    <a:pt x="2066925" y="3789934"/>
                    <a:pt x="2097024" y="3370707"/>
                    <a:pt x="2122297" y="3244469"/>
                  </a:cubicBezTo>
                  <a:cubicBezTo>
                    <a:pt x="2133092" y="3192145"/>
                    <a:pt x="2150237" y="3157474"/>
                    <a:pt x="2173605" y="3140329"/>
                  </a:cubicBezTo>
                  <a:cubicBezTo>
                    <a:pt x="2196973" y="3123184"/>
                    <a:pt x="2246630" y="3114675"/>
                    <a:pt x="2322322" y="3114675"/>
                  </a:cubicBezTo>
                  <a:cubicBezTo>
                    <a:pt x="2434082" y="3114675"/>
                    <a:pt x="2489962" y="3139059"/>
                    <a:pt x="2489962" y="3187700"/>
                  </a:cubicBezTo>
                  <a:cubicBezTo>
                    <a:pt x="2489962" y="3203956"/>
                    <a:pt x="2487295" y="3222879"/>
                    <a:pt x="2481834" y="3244469"/>
                  </a:cubicBezTo>
                  <a:cubicBezTo>
                    <a:pt x="2472817" y="3293110"/>
                    <a:pt x="2453894" y="3409315"/>
                    <a:pt x="2425065" y="3593211"/>
                  </a:cubicBezTo>
                  <a:cubicBezTo>
                    <a:pt x="2392680" y="3793236"/>
                    <a:pt x="2360549" y="3967607"/>
                    <a:pt x="2329053" y="4116324"/>
                  </a:cubicBezTo>
                  <a:cubicBezTo>
                    <a:pt x="2297557" y="4265041"/>
                    <a:pt x="2274062" y="4346575"/>
                    <a:pt x="2258822" y="4360926"/>
                  </a:cubicBezTo>
                  <a:cubicBezTo>
                    <a:pt x="2243455" y="4375404"/>
                    <a:pt x="2201545" y="4382516"/>
                    <a:pt x="2133092" y="4382516"/>
                  </a:cubicBezTo>
                  <a:lnTo>
                    <a:pt x="0" y="4382516"/>
                  </a:lnTo>
                  <a:lnTo>
                    <a:pt x="0" y="3749929"/>
                  </a:lnTo>
                  <a:cubicBezTo>
                    <a:pt x="0" y="3661664"/>
                    <a:pt x="75692" y="3549904"/>
                    <a:pt x="227076" y="3414649"/>
                  </a:cubicBezTo>
                  <a:cubicBezTo>
                    <a:pt x="302768" y="3346196"/>
                    <a:pt x="478028" y="3139821"/>
                    <a:pt x="752856" y="2795524"/>
                  </a:cubicBezTo>
                  <a:cubicBezTo>
                    <a:pt x="1027684" y="2451228"/>
                    <a:pt x="1205738" y="2170176"/>
                    <a:pt x="1286764" y="1951990"/>
                  </a:cubicBezTo>
                  <a:cubicBezTo>
                    <a:pt x="1367917" y="1733931"/>
                    <a:pt x="1408430" y="1442847"/>
                    <a:pt x="1408430" y="1078738"/>
                  </a:cubicBezTo>
                  <a:cubicBezTo>
                    <a:pt x="1408430" y="774193"/>
                    <a:pt x="1379093" y="578231"/>
                    <a:pt x="1320546" y="490728"/>
                  </a:cubicBezTo>
                  <a:cubicBezTo>
                    <a:pt x="1261999" y="403352"/>
                    <a:pt x="1177671" y="359664"/>
                    <a:pt x="1067816" y="359664"/>
                  </a:cubicBezTo>
                  <a:cubicBezTo>
                    <a:pt x="984885" y="359664"/>
                    <a:pt x="919988" y="383159"/>
                    <a:pt x="873125" y="430022"/>
                  </a:cubicBezTo>
                  <a:cubicBezTo>
                    <a:pt x="826262" y="476885"/>
                    <a:pt x="802894" y="538099"/>
                    <a:pt x="802894" y="613791"/>
                  </a:cubicBezTo>
                  <a:cubicBezTo>
                    <a:pt x="802894" y="657099"/>
                    <a:pt x="807339" y="709296"/>
                    <a:pt x="816356" y="770637"/>
                  </a:cubicBezTo>
                  <a:cubicBezTo>
                    <a:pt x="827151" y="851790"/>
                    <a:pt x="832612" y="930149"/>
                    <a:pt x="832612" y="1005841"/>
                  </a:cubicBezTo>
                  <a:cubicBezTo>
                    <a:pt x="832612" y="1169798"/>
                    <a:pt x="795147" y="1296925"/>
                    <a:pt x="720471" y="1386968"/>
                  </a:cubicBezTo>
                  <a:cubicBezTo>
                    <a:pt x="645668" y="1477138"/>
                    <a:pt x="550545" y="1522096"/>
                    <a:pt x="435229" y="1522096"/>
                  </a:cubicBezTo>
                  <a:cubicBezTo>
                    <a:pt x="312674" y="1522096"/>
                    <a:pt x="215392" y="1473454"/>
                    <a:pt x="143256" y="1376046"/>
                  </a:cubicBezTo>
                  <a:cubicBezTo>
                    <a:pt x="71120" y="1278763"/>
                    <a:pt x="35052" y="1161543"/>
                    <a:pt x="35052" y="1024637"/>
                  </a:cubicBezTo>
                  <a:cubicBezTo>
                    <a:pt x="35052" y="739903"/>
                    <a:pt x="141351" y="497968"/>
                    <a:pt x="354076" y="298704"/>
                  </a:cubicBezTo>
                  <a:cubicBezTo>
                    <a:pt x="566674" y="99568"/>
                    <a:pt x="851535" y="0"/>
                    <a:pt x="1208405" y="0"/>
                  </a:cubicBezTo>
                  <a:cubicBezTo>
                    <a:pt x="1570608" y="0"/>
                    <a:pt x="1868424" y="114427"/>
                    <a:pt x="2101850" y="343281"/>
                  </a:cubicBezTo>
                  <a:cubicBezTo>
                    <a:pt x="2335276" y="572135"/>
                    <a:pt x="2451989" y="868680"/>
                    <a:pt x="2451989" y="1232790"/>
                  </a:cubicBezTo>
                  <a:cubicBezTo>
                    <a:pt x="2451989" y="1434719"/>
                    <a:pt x="2410460" y="1628013"/>
                    <a:pt x="2327656" y="1812672"/>
                  </a:cubicBezTo>
                  <a:cubicBezTo>
                    <a:pt x="2244725" y="1997457"/>
                    <a:pt x="2131695" y="2161413"/>
                    <a:pt x="1988312" y="2304669"/>
                  </a:cubicBezTo>
                  <a:cubicBezTo>
                    <a:pt x="1845056" y="2447925"/>
                    <a:pt x="1635506" y="2627757"/>
                    <a:pt x="1359789" y="2844038"/>
                  </a:cubicBezTo>
                  <a:cubicBezTo>
                    <a:pt x="981329" y="3138170"/>
                    <a:pt x="687070" y="3473196"/>
                    <a:pt x="514096" y="36642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301"/>
            <p:cNvSpPr/>
            <p:nvPr>
              <p:custDataLst>
                <p:tags r:id="rId7"/>
              </p:custDataLst>
            </p:nvPr>
          </p:nvSpPr>
          <p:spPr>
            <a:xfrm>
              <a:off x="3752726" y="1592649"/>
              <a:ext cx="390462" cy="353586"/>
            </a:xfrm>
            <a:custGeom>
              <a:avLst/>
              <a:gdLst/>
              <a:ahLst/>
              <a:cxnLst/>
              <a:rect l="0" t="0" r="0" b="0"/>
              <a:pathLst>
                <a:path w="898272" h="813436">
                  <a:moveTo>
                    <a:pt x="43815" y="0"/>
                  </a:moveTo>
                  <a:lnTo>
                    <a:pt x="898271" y="533527"/>
                  </a:lnTo>
                  <a:cubicBezTo>
                    <a:pt x="898271" y="533527"/>
                    <a:pt x="811911" y="685419"/>
                    <a:pt x="692912" y="813435"/>
                  </a:cubicBezTo>
                  <a:cubicBezTo>
                    <a:pt x="0" y="330454"/>
                    <a:pt x="0" y="330454"/>
                    <a:pt x="0" y="330454"/>
                  </a:cubicBezTo>
                  <a:cubicBezTo>
                    <a:pt x="0" y="330454"/>
                    <a:pt x="50673" y="58166"/>
                    <a:pt x="43815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302"/>
            <p:cNvSpPr/>
            <p:nvPr>
              <p:custDataLst>
                <p:tags r:id="rId8"/>
              </p:custDataLst>
            </p:nvPr>
          </p:nvSpPr>
          <p:spPr>
            <a:xfrm>
              <a:off x="3648113" y="1863428"/>
              <a:ext cx="305778" cy="260842"/>
            </a:xfrm>
            <a:custGeom>
              <a:avLst/>
              <a:gdLst/>
              <a:ahLst/>
              <a:cxnLst/>
              <a:rect l="0" t="0" r="0" b="0"/>
              <a:pathLst>
                <a:path w="703454" h="600076">
                  <a:moveTo>
                    <a:pt x="135890" y="11049"/>
                  </a:moveTo>
                  <a:lnTo>
                    <a:pt x="703453" y="410845"/>
                  </a:lnTo>
                  <a:lnTo>
                    <a:pt x="482981" y="600075"/>
                  </a:lnTo>
                  <a:lnTo>
                    <a:pt x="0" y="244221"/>
                  </a:lnTo>
                  <a:cubicBezTo>
                    <a:pt x="0" y="244348"/>
                    <a:pt x="123698" y="0"/>
                    <a:pt x="135890" y="11049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1883615" y="4870450"/>
            <a:ext cx="243430" cy="457200"/>
            <a:chOff x="5359036" y="968948"/>
            <a:chExt cx="1014292" cy="1905000"/>
          </a:xfrm>
        </p:grpSpPr>
        <p:sp>
          <p:nvSpPr>
            <p:cNvPr id="90" name="任意多边形: 形状 304"/>
            <p:cNvSpPr/>
            <p:nvPr>
              <p:custDataLst>
                <p:tags r:id="rId10"/>
              </p:custDataLst>
            </p:nvPr>
          </p:nvSpPr>
          <p:spPr>
            <a:xfrm>
              <a:off x="5359036" y="968948"/>
              <a:ext cx="1012965" cy="1905000"/>
            </a:xfrm>
            <a:custGeom>
              <a:avLst/>
              <a:gdLst/>
              <a:ahLst/>
              <a:cxnLst/>
              <a:rect l="0" t="0" r="0" b="0"/>
              <a:pathLst>
                <a:path w="2424431" h="4559428">
                  <a:moveTo>
                    <a:pt x="1342517" y="2121154"/>
                  </a:moveTo>
                  <a:cubicBezTo>
                    <a:pt x="2000758" y="2292223"/>
                    <a:pt x="2424430" y="2678303"/>
                    <a:pt x="2424430" y="3279648"/>
                  </a:cubicBezTo>
                  <a:cubicBezTo>
                    <a:pt x="2424430" y="3535299"/>
                    <a:pt x="2363724" y="3759581"/>
                    <a:pt x="2242439" y="3952621"/>
                  </a:cubicBezTo>
                  <a:cubicBezTo>
                    <a:pt x="2121027" y="4145661"/>
                    <a:pt x="1954149" y="4295140"/>
                    <a:pt x="1741805" y="4400804"/>
                  </a:cubicBezTo>
                  <a:cubicBezTo>
                    <a:pt x="1529461" y="4506595"/>
                    <a:pt x="1303655" y="4559427"/>
                    <a:pt x="1064641" y="4559427"/>
                  </a:cubicBezTo>
                  <a:cubicBezTo>
                    <a:pt x="742823" y="4559427"/>
                    <a:pt x="484886" y="4460621"/>
                    <a:pt x="290957" y="4262882"/>
                  </a:cubicBezTo>
                  <a:cubicBezTo>
                    <a:pt x="96901" y="4065270"/>
                    <a:pt x="0" y="3834892"/>
                    <a:pt x="0" y="3571875"/>
                  </a:cubicBezTo>
                  <a:cubicBezTo>
                    <a:pt x="0" y="3439414"/>
                    <a:pt x="34036" y="3439795"/>
                    <a:pt x="102108" y="3345942"/>
                  </a:cubicBezTo>
                  <a:cubicBezTo>
                    <a:pt x="170053" y="3252215"/>
                    <a:pt x="266700" y="3205226"/>
                    <a:pt x="391668" y="3205226"/>
                  </a:cubicBezTo>
                  <a:cubicBezTo>
                    <a:pt x="513080" y="3205226"/>
                    <a:pt x="606806" y="3246628"/>
                    <a:pt x="672973" y="3329305"/>
                  </a:cubicBezTo>
                  <a:cubicBezTo>
                    <a:pt x="739140" y="3412108"/>
                    <a:pt x="772287" y="3400806"/>
                    <a:pt x="772287" y="3522090"/>
                  </a:cubicBezTo>
                  <a:cubicBezTo>
                    <a:pt x="772287" y="3571747"/>
                    <a:pt x="762127" y="3655440"/>
                    <a:pt x="741934" y="3773043"/>
                  </a:cubicBezTo>
                  <a:cubicBezTo>
                    <a:pt x="730885" y="3824605"/>
                    <a:pt x="725424" y="3871468"/>
                    <a:pt x="725424" y="3913758"/>
                  </a:cubicBezTo>
                  <a:cubicBezTo>
                    <a:pt x="725424" y="3992880"/>
                    <a:pt x="750316" y="4060443"/>
                    <a:pt x="799846" y="4116450"/>
                  </a:cubicBezTo>
                  <a:cubicBezTo>
                    <a:pt x="849503" y="4172584"/>
                    <a:pt x="918464" y="4257293"/>
                    <a:pt x="1006729" y="4257293"/>
                  </a:cubicBezTo>
                  <a:cubicBezTo>
                    <a:pt x="1122553" y="4257293"/>
                    <a:pt x="1208532" y="4209033"/>
                    <a:pt x="1264666" y="4112513"/>
                  </a:cubicBezTo>
                  <a:cubicBezTo>
                    <a:pt x="1320800" y="4015993"/>
                    <a:pt x="1348740" y="3804411"/>
                    <a:pt x="1348740" y="3591051"/>
                  </a:cubicBezTo>
                  <a:cubicBezTo>
                    <a:pt x="1348740" y="3535933"/>
                    <a:pt x="1346835" y="3480688"/>
                    <a:pt x="1343152" y="3425570"/>
                  </a:cubicBezTo>
                  <a:lnTo>
                    <a:pt x="1310005" y="2744215"/>
                  </a:lnTo>
                  <a:cubicBezTo>
                    <a:pt x="1282446" y="2609976"/>
                    <a:pt x="1237361" y="2511678"/>
                    <a:pt x="1174877" y="2449068"/>
                  </a:cubicBezTo>
                  <a:cubicBezTo>
                    <a:pt x="1112393" y="2386583"/>
                    <a:pt x="1046607" y="2348357"/>
                    <a:pt x="977646" y="2334640"/>
                  </a:cubicBezTo>
                  <a:cubicBezTo>
                    <a:pt x="908685" y="2320797"/>
                    <a:pt x="798830" y="2313939"/>
                    <a:pt x="647954" y="2313939"/>
                  </a:cubicBezTo>
                  <a:lnTo>
                    <a:pt x="567944" y="2316733"/>
                  </a:lnTo>
                  <a:cubicBezTo>
                    <a:pt x="512826" y="2316733"/>
                    <a:pt x="483362" y="2290063"/>
                    <a:pt x="479679" y="2236723"/>
                  </a:cubicBezTo>
                  <a:lnTo>
                    <a:pt x="474218" y="2115311"/>
                  </a:lnTo>
                  <a:cubicBezTo>
                    <a:pt x="472313" y="2102484"/>
                    <a:pt x="471424" y="2089530"/>
                    <a:pt x="471424" y="2076703"/>
                  </a:cubicBezTo>
                  <a:cubicBezTo>
                    <a:pt x="471424" y="1993899"/>
                    <a:pt x="512826" y="1952624"/>
                    <a:pt x="595503" y="1952624"/>
                  </a:cubicBezTo>
                  <a:cubicBezTo>
                    <a:pt x="805180" y="1952624"/>
                    <a:pt x="955421" y="1934717"/>
                    <a:pt x="1046480" y="1898903"/>
                  </a:cubicBezTo>
                  <a:cubicBezTo>
                    <a:pt x="1137539" y="1863089"/>
                    <a:pt x="1179703" y="1808352"/>
                    <a:pt x="1211072" y="1734819"/>
                  </a:cubicBezTo>
                  <a:cubicBezTo>
                    <a:pt x="1242314" y="1661287"/>
                    <a:pt x="1257935" y="1500377"/>
                    <a:pt x="1257935" y="1252093"/>
                  </a:cubicBezTo>
                  <a:cubicBezTo>
                    <a:pt x="1257935" y="900938"/>
                    <a:pt x="1239520" y="667385"/>
                    <a:pt x="1202817" y="551434"/>
                  </a:cubicBezTo>
                  <a:cubicBezTo>
                    <a:pt x="1165987" y="435610"/>
                    <a:pt x="1090676" y="320929"/>
                    <a:pt x="976630" y="320929"/>
                  </a:cubicBezTo>
                  <a:cubicBezTo>
                    <a:pt x="906780" y="320929"/>
                    <a:pt x="845566" y="343916"/>
                    <a:pt x="793242" y="389890"/>
                  </a:cubicBezTo>
                  <a:cubicBezTo>
                    <a:pt x="740791" y="435864"/>
                    <a:pt x="714629" y="494665"/>
                    <a:pt x="714629" y="566420"/>
                  </a:cubicBezTo>
                  <a:cubicBezTo>
                    <a:pt x="714629" y="614299"/>
                    <a:pt x="722884" y="739902"/>
                    <a:pt x="739394" y="829945"/>
                  </a:cubicBezTo>
                  <a:cubicBezTo>
                    <a:pt x="763270" y="956818"/>
                    <a:pt x="775208" y="976884"/>
                    <a:pt x="775208" y="1041273"/>
                  </a:cubicBezTo>
                  <a:cubicBezTo>
                    <a:pt x="775208" y="1147953"/>
                    <a:pt x="739394" y="1232535"/>
                    <a:pt x="667639" y="1295019"/>
                  </a:cubicBezTo>
                  <a:cubicBezTo>
                    <a:pt x="595884" y="1357503"/>
                    <a:pt x="510413" y="1388745"/>
                    <a:pt x="411099" y="1388745"/>
                  </a:cubicBezTo>
                  <a:cubicBezTo>
                    <a:pt x="287909" y="1388745"/>
                    <a:pt x="191770" y="1340104"/>
                    <a:pt x="122809" y="1242568"/>
                  </a:cubicBezTo>
                  <a:cubicBezTo>
                    <a:pt x="53848" y="1145159"/>
                    <a:pt x="19431" y="1099312"/>
                    <a:pt x="19431" y="954024"/>
                  </a:cubicBezTo>
                  <a:cubicBezTo>
                    <a:pt x="19431" y="700278"/>
                    <a:pt x="117729" y="477774"/>
                    <a:pt x="314579" y="286512"/>
                  </a:cubicBezTo>
                  <a:cubicBezTo>
                    <a:pt x="511556" y="95631"/>
                    <a:pt x="777240" y="0"/>
                    <a:pt x="1111885" y="0"/>
                  </a:cubicBezTo>
                  <a:cubicBezTo>
                    <a:pt x="1498092" y="0"/>
                    <a:pt x="1792224" y="117729"/>
                    <a:pt x="1994535" y="353060"/>
                  </a:cubicBezTo>
                  <a:cubicBezTo>
                    <a:pt x="2196846" y="588518"/>
                    <a:pt x="2297938" y="847725"/>
                    <a:pt x="2297938" y="1130935"/>
                  </a:cubicBezTo>
                  <a:cubicBezTo>
                    <a:pt x="2297938" y="1351661"/>
                    <a:pt x="2229866" y="1548765"/>
                    <a:pt x="2093849" y="1722628"/>
                  </a:cubicBezTo>
                  <a:cubicBezTo>
                    <a:pt x="1957705" y="1896364"/>
                    <a:pt x="1684528" y="2020951"/>
                    <a:pt x="1425194" y="20963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305"/>
            <p:cNvSpPr/>
            <p:nvPr>
              <p:custDataLst>
                <p:tags r:id="rId11"/>
              </p:custDataLst>
            </p:nvPr>
          </p:nvSpPr>
          <p:spPr>
            <a:xfrm>
              <a:off x="5906907" y="2158027"/>
              <a:ext cx="466421" cy="474645"/>
            </a:xfrm>
            <a:custGeom>
              <a:avLst/>
              <a:gdLst/>
              <a:ahLst/>
              <a:cxnLst/>
              <a:rect l="0" t="0" r="0" b="0"/>
              <a:pathLst>
                <a:path w="1116331" h="1136016">
                  <a:moveTo>
                    <a:pt x="39243" y="742950"/>
                  </a:moveTo>
                  <a:lnTo>
                    <a:pt x="1027049" y="0"/>
                  </a:lnTo>
                  <a:cubicBezTo>
                    <a:pt x="1027049" y="0"/>
                    <a:pt x="1116330" y="177673"/>
                    <a:pt x="1106805" y="309118"/>
                  </a:cubicBezTo>
                  <a:cubicBezTo>
                    <a:pt x="20447" y="1064133"/>
                    <a:pt x="0" y="1136015"/>
                    <a:pt x="0" y="1136015"/>
                  </a:cubicBezTo>
                  <a:cubicBezTo>
                    <a:pt x="0" y="1136015"/>
                    <a:pt x="39243" y="931799"/>
                    <a:pt x="39243" y="74295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306"/>
            <p:cNvSpPr/>
            <p:nvPr>
              <p:custDataLst>
                <p:tags r:id="rId12"/>
              </p:custDataLst>
            </p:nvPr>
          </p:nvSpPr>
          <p:spPr>
            <a:xfrm>
              <a:off x="5907491" y="1959626"/>
              <a:ext cx="338964" cy="312114"/>
            </a:xfrm>
            <a:custGeom>
              <a:avLst/>
              <a:gdLst/>
              <a:ahLst/>
              <a:cxnLst/>
              <a:rect l="0" t="0" r="0" b="0"/>
              <a:pathLst>
                <a:path w="811277" h="747015">
                  <a:moveTo>
                    <a:pt x="15621" y="747014"/>
                  </a:moveTo>
                  <a:lnTo>
                    <a:pt x="811276" y="161417"/>
                  </a:lnTo>
                  <a:cubicBezTo>
                    <a:pt x="811276" y="161417"/>
                    <a:pt x="698500" y="48132"/>
                    <a:pt x="613791" y="0"/>
                  </a:cubicBezTo>
                  <a:cubicBezTo>
                    <a:pt x="0" y="424180"/>
                    <a:pt x="0" y="424180"/>
                    <a:pt x="0" y="42418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/>
          <p:cNvSpPr txBox="1"/>
          <p:nvPr>
            <p:custDataLst>
              <p:tags r:id="rId13"/>
            </p:custDataLst>
          </p:nvPr>
        </p:nvSpPr>
        <p:spPr>
          <a:xfrm>
            <a:off x="2305685" y="1722755"/>
            <a:ext cx="8559800" cy="38328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对于一个需要频繁使用的系统来说，可靠性为一个月内95%的正常使用时间偏低，而本产品作为一个全国学校师生都会频繁使用的系统，其可靠性应做更高要求，至少需要达到99％的正常使用时间。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对于两个互相有依赖的任务，应该尽早开始被依赖的那个任务，并且争取提前完成，留有一个对于成果进行更改的时间余量，不然会对之后的任务进度产生负面影响。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文档是一种很好的规约方式，可以记录下组员之间达成的共识，方便在进行之后的任务过程中参考，提高了团队开发的效率。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945018" y="90872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THANK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945018" y="2996952"/>
            <a:ext cx="9865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谢谢聆听！</a:t>
            </a:r>
            <a:endParaRPr lang="zh-CN" altLang="en-US" sz="6600" b="1" spc="3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017025" y="4104948"/>
            <a:ext cx="555436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组项目：云作业平台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endParaRPr lang="en-US" altLang="zh-CN" sz="1400" spc="3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783" y="4572008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汇报人：张澳</a:t>
            </a:r>
            <a:endParaRPr lang="zh-CN" altLang="en-US" sz="20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99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99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835" y="3068955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小箱交是什么？ </a:t>
            </a:r>
            <a:endParaRPr lang="zh-CN" altLang="en-US" sz="48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4645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4008120" y="4416425"/>
            <a:ext cx="6385560" cy="12674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面向全国各年级段师生，尤其是中小学生的云作业平台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教师一键发布作业，便捷批改作业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清晰的作业列表，让孩子再也不会遗忘作业和ddl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2C35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361" y="1436271"/>
            <a:ext cx="1159328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789680" y="1588135"/>
            <a:ext cx="4248150" cy="89725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云作业管理平台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00000">
            <a:off x="1170940" y="1582420"/>
            <a:ext cx="1645920" cy="164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000">
            <a:off x="743585" y="3437890"/>
            <a:ext cx="1707515" cy="1707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30170" y="2610485"/>
            <a:ext cx="6567170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疫情期间百家争鸣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钉钉、微信等平台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“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临危受命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”</a:t>
            </a:r>
            <a:endParaRPr lang="en-US" altLang="zh-CN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作业的收集与批改显得混乱不堪</a:t>
            </a: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200000"/>
              </a:lnSpc>
            </a:pP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2879725" y="3645535"/>
            <a:ext cx="6760845" cy="1424305"/>
            <a:chOff x="4595" y="5660"/>
            <a:chExt cx="10647" cy="2243"/>
          </a:xfrm>
        </p:grpSpPr>
        <p:sp>
          <p:nvSpPr>
            <p:cNvPr id="9" name="爆炸形 1 8"/>
            <p:cNvSpPr/>
            <p:nvPr/>
          </p:nvSpPr>
          <p:spPr>
            <a:xfrm>
              <a:off x="7722" y="6757"/>
              <a:ext cx="2279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爆炸形 1 9"/>
            <p:cNvSpPr/>
            <p:nvPr/>
          </p:nvSpPr>
          <p:spPr>
            <a:xfrm>
              <a:off x="9711" y="6757"/>
              <a:ext cx="2296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爆炸形 1 10"/>
            <p:cNvSpPr/>
            <p:nvPr/>
          </p:nvSpPr>
          <p:spPr>
            <a:xfrm>
              <a:off x="12332" y="6757"/>
              <a:ext cx="2152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95" y="5660"/>
              <a:ext cx="10647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/>
                <a:t>而我们：</a:t>
              </a:r>
              <a:endParaRPr lang="zh-CN" altLang="en-US" sz="3200" b="1"/>
            </a:p>
            <a:p>
              <a:pPr algn="l"/>
              <a:r>
                <a:rPr lang="en-US" altLang="zh-CN" b="1">
                  <a:solidFill>
                    <a:schemeClr val="bg1">
                      <a:lumMod val="65000"/>
                    </a:schemeClr>
                  </a:solidFill>
                </a:rPr>
                <a:t>	           </a:t>
              </a:r>
              <a:r>
                <a:rPr lang="zh-CN" altLang="en-US" b="1">
                  <a:solidFill>
                    <a:schemeClr val="tx1"/>
                  </a:solidFill>
                </a:rPr>
                <a:t>专注于作业的发布、批改以及针对作业的讨论</a:t>
              </a:r>
              <a:endParaRPr lang="zh-CN" altLang="en-US" b="1">
                <a:solidFill>
                  <a:schemeClr val="tx1"/>
                </a:solidFill>
              </a:endParaRPr>
            </a:p>
            <a:p>
              <a:pPr algn="l"/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	          </a:t>
              </a:r>
              <a:r>
                <a:rPr lang="en-US" altLang="zh-CN" b="1">
                  <a:solidFill>
                    <a:schemeClr val="tx1"/>
                  </a:solidFill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</a:rPr>
                <a:t>做到</a:t>
              </a:r>
              <a:r>
                <a:rPr lang="zh-CN" altLang="en-US" sz="2800" b="1"/>
                <a:t>更简洁</a:t>
              </a:r>
              <a:r>
                <a:rPr lang="zh-CN" altLang="en-US" b="1"/>
                <a:t>，</a:t>
              </a:r>
              <a:r>
                <a:rPr lang="zh-CN" altLang="en-US" sz="2800" b="1"/>
                <a:t>更便捷</a:t>
              </a:r>
              <a:r>
                <a:rPr lang="zh-CN" altLang="en-US" b="1"/>
                <a:t>，</a:t>
              </a:r>
              <a:r>
                <a:rPr lang="zh-CN" altLang="en-US" b="1">
                  <a:solidFill>
                    <a:schemeClr val="tx1"/>
                  </a:solidFill>
                </a:rPr>
                <a:t>以及</a:t>
              </a:r>
              <a:r>
                <a:rPr lang="zh-CN" altLang="en-US" sz="2800" b="1"/>
                <a:t>更实用</a:t>
              </a:r>
              <a:endParaRPr lang="zh-CN" altLang="en-US" sz="2800" b="1"/>
            </a:p>
          </p:txBody>
        </p:sp>
      </p:grp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1189514" y="2997248"/>
            <a:ext cx="10141268" cy="418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5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2" grpId="0" bldLvl="0" animBg="1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aphicFrame>
        <p:nvGraphicFramePr>
          <p:cNvPr id="35" name="图表 34"/>
          <p:cNvGraphicFramePr/>
          <p:nvPr/>
        </p:nvGraphicFramePr>
        <p:xfrm>
          <a:off x="1004570" y="1798955"/>
          <a:ext cx="4573905" cy="416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" name="图表 35"/>
          <p:cNvGraphicFramePr/>
          <p:nvPr/>
        </p:nvGraphicFramePr>
        <p:xfrm>
          <a:off x="6292850" y="1760220"/>
          <a:ext cx="5363845" cy="4243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694690" y="1969135"/>
          <a:ext cx="6078855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7381875" y="3098165"/>
            <a:ext cx="3317240" cy="1743710"/>
            <a:chOff x="11625" y="48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2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5"/>
              </p:custDataLst>
            </p:nvPr>
          </p:nvSpPr>
          <p:spPr>
            <a:xfrm>
              <a:off x="12128" y="5349"/>
              <a:ext cx="4298" cy="1625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普及度高、交互性好使得微信、钉钉这类软件在疫情期间常常用于作业提交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54035" y="2722245"/>
            <a:ext cx="3317240" cy="1743710"/>
            <a:chOff x="12476" y="44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2"/>
              </p:custDataLst>
            </p:nvPr>
          </p:nvGrpSpPr>
          <p:grpSpPr>
            <a:xfrm>
              <a:off x="12476" y="44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5"/>
              </p:custDataLst>
            </p:nvPr>
          </p:nvSpPr>
          <p:spPr>
            <a:xfrm>
              <a:off x="12992" y="4986"/>
              <a:ext cx="4298" cy="1625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大众对于作业平台的主流需求为操作便捷以及方便交流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490855" y="2024380"/>
          <a:ext cx="7347585" cy="414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22570" y="580390"/>
            <a:ext cx="5419090" cy="1384300"/>
            <a:chOff x="12017" y="1138"/>
            <a:chExt cx="5323" cy="2823"/>
          </a:xfrm>
        </p:grpSpPr>
        <p:grpSp>
          <p:nvGrpSpPr>
            <p:cNvPr id="31" name="组合 30"/>
            <p:cNvGrpSpPr/>
            <p:nvPr>
              <p:custDataLst>
                <p:tags r:id="rId3"/>
              </p:custDataLst>
            </p:nvPr>
          </p:nvGrpSpPr>
          <p:grpSpPr>
            <a:xfrm>
              <a:off x="12017" y="1138"/>
              <a:ext cx="5323" cy="2823"/>
              <a:chOff x="11510" y="5005"/>
              <a:chExt cx="5518" cy="3283"/>
            </a:xfrm>
          </p:grpSpPr>
          <p:sp>
            <p:nvSpPr>
              <p:cNvPr id="32" name="对角圆角矩形 31"/>
              <p:cNvSpPr/>
              <p:nvPr>
                <p:custDataLst>
                  <p:tags r:id="rId4"/>
                </p:custDataLst>
              </p:nvPr>
            </p:nvSpPr>
            <p:spPr>
              <a:xfrm>
                <a:off x="11724" y="5220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5"/>
                </p:custDataLst>
              </p:nvPr>
            </p:nvSpPr>
            <p:spPr>
              <a:xfrm>
                <a:off x="11510" y="5005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6"/>
              </p:custDataLst>
            </p:nvPr>
          </p:nvSpPr>
          <p:spPr>
            <a:xfrm>
              <a:off x="12224" y="1139"/>
              <a:ext cx="4909" cy="275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对于用户来说，网页端与小程序是符合主流需求的，而用户需求的作业提交格式大多为文件和图片，而小程序可以以极大便利同学们拍照上传的需求，网页端又能方便同学进行文件上传。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8" name="图表 17"/>
          <p:cNvGraphicFramePr/>
          <p:nvPr/>
        </p:nvGraphicFramePr>
        <p:xfrm>
          <a:off x="846455" y="2126933"/>
          <a:ext cx="4871085" cy="3903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411912" y="2222183"/>
          <a:ext cx="5059680" cy="3808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  <a:endParaRPr lang="zh-CN" sz="24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49520" y="404495"/>
            <a:ext cx="5689600" cy="1430020"/>
            <a:chOff x="11625" y="48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3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4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5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6"/>
              </p:custDataLst>
            </p:nvPr>
          </p:nvSpPr>
          <p:spPr>
            <a:xfrm>
              <a:off x="12128" y="5349"/>
              <a:ext cx="4298" cy="136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在软件特性上，稳定性还是用户的关心首要点，其次，信息的及时性也受到众多关注</a:t>
              </a:r>
              <a:endParaRPr lang="zh-CN" altLang="en-US" sz="16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aphicFrame>
        <p:nvGraphicFramePr>
          <p:cNvPr id="18" name="图表 17"/>
          <p:cNvGraphicFramePr/>
          <p:nvPr/>
        </p:nvGraphicFramePr>
        <p:xfrm>
          <a:off x="479425" y="1978660"/>
          <a:ext cx="5554980" cy="379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350635" y="1978660"/>
          <a:ext cx="5292090" cy="379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tags/tag1.xml><?xml version="1.0" encoding="utf-8"?>
<p:tagLst xmlns:p="http://schemas.openxmlformats.org/presentationml/2006/main">
  <p:tag name="KSO_WM_DECORATE_SHAPE_ID" val="234"/>
</p:tagLst>
</file>

<file path=ppt/tags/tag10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1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3.xml><?xml version="1.0" encoding="utf-8"?>
<p:tagLst xmlns:p="http://schemas.openxmlformats.org/presentationml/2006/main">
  <p:tag name="KSO_WM_UNIT_TEXTBOXSTYLE_GUID" val="{15976938-e031-4a90-98b0-d1a15d52077f}"/>
</p:tagLst>
</file>

<file path=ppt/tags/tag14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5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7.xml><?xml version="1.0" encoding="utf-8"?>
<p:tagLst xmlns:p="http://schemas.openxmlformats.org/presentationml/2006/main">
  <p:tag name="KSO_WM_UNIT_TEXTBOXSTYLE_GUID" val="{15976938-e031-4a90-98b0-d1a15d52077f}"/>
</p:tagLst>
</file>

<file path=ppt/tags/tag18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9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2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1.xml><?xml version="1.0" encoding="utf-8"?>
<p:tagLst xmlns:p="http://schemas.openxmlformats.org/presentationml/2006/main">
  <p:tag name="KSO_WM_UNIT_TEXTBOXSTYLE_GUID" val="{15976938-e031-4a90-98b0-d1a15d52077f}"/>
</p:tagLst>
</file>

<file path=ppt/tags/tag22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3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"/>
  <p:tag name="KSO_WM_UNIT_TEXTBOXSTYLE_SHAPETYPE" val="1"/>
  <p:tag name="KSO_WM_UNIT_TEXTBOXSTYLE_ADJUSTLEFT" val="0_10.20142"/>
  <p:tag name="KSO_WM_UNIT_TEXTBOXSTYLE_ADJUSTTOP" val="0_281.5305"/>
  <p:tag name="KSO_WM_UNIT_TEXTBOXSTYLE_DECORATEINDEX" val="1"/>
  <p:tag name="KSO_WM_UNIT_TEXTBOXSTYLE_GUID" val="{58f997f1-849c-4704-b6d0-e26b2841ba17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.xml><?xml version="1.0" encoding="utf-8"?>
<p:tagLst xmlns:p="http://schemas.openxmlformats.org/presentationml/2006/main">
  <p:tag name="KSO_WM_DECORATE_SHAPE_ID" val="7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7"/>
  <p:tag name="KSO_WM_UNIT_TEXTBOXSTYLE_SHAPETYPE" val="1"/>
  <p:tag name="KSO_WM_UNIT_TEXTBOXSTYLE_ADJUSTLEFT" val="0_180.2014"/>
  <p:tag name="KSO_WM_UNIT_TEXTBOXSTYLE_ADJUSTTOP" val="0_281.5305"/>
  <p:tag name="KSO_WM_UNIT_TEXTBOXSTYLE_DECORATEINDEX" val="2"/>
  <p:tag name="KSO_WM_UNIT_TEXTBOXSTYLE_GUID" val="{58f997f1-849c-4704-b6d0-e26b2841ba17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2"/>
  <p:tag name="KSO_WM_UNIT_TEXTBOXSTYLE_SHAPETYPE" val="1"/>
  <p:tag name="KSO_WM_UNIT_TEXTBOXSTYLE_ADJUSTLEFT" val="0_350.2014"/>
  <p:tag name="KSO_WM_UNIT_TEXTBOXSTYLE_ADJUSTTOP" val="0_281.5305"/>
  <p:tag name="KSO_WM_UNIT_TEXTBOXSTYLE_DECORATEINDEX" val="3"/>
  <p:tag name="KSO_WM_UNIT_TEXTBOXSTYLE_GUID" val="{58f997f1-849c-4704-b6d0-e26b2841ba17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4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1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7"/>
  <p:tag name="KSO_WM_UNIT_TEXTBOXSTYLE_SHAPETYPE" val="1"/>
  <p:tag name="KSO_WM_UNIT_TEXTBOXSTYLE_ADJUSTLEFT" val="0_520.2014"/>
  <p:tag name="KSO_WM_UNIT_TEXTBOXSTYLE_ADJUSTTOP" val="0_281.5305"/>
  <p:tag name="KSO_WM_UNIT_TEXTBOXSTYLE_DECORATEINDEX" val="4"/>
  <p:tag name="KSO_WM_UNIT_TEXTBOXSTYLE_GUID" val="{58f997f1-849c-4704-b6d0-e26b2841ba17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46.xml><?xml version="1.0" encoding="utf-8"?>
<p:tagLst xmlns:p="http://schemas.openxmlformats.org/presentationml/2006/main"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0_1*f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EXTBOXSTYLE_SHAPETYPE" val="0"/>
  <p:tag name="KSO_WM_UNIT_TEXTBOXSTYLE_TEMPLATETYPE" val="9"/>
  <p:tag name="KSO_WM_UNIT_TEXTBOXSTYLE_GUID" val="{58f997f1-849c-4704-b6d0-e26b2841ba17}"/>
  <p:tag name="KSO_WM_UNIT_TEXTBOXSTYLE_TEMPLATEID" val="3139427"/>
  <p:tag name="KSO_WM_UNIT_TEXTBOXSTYLE_TYPE" val="8"/>
</p:tagLst>
</file>

<file path=ppt/tags/tag47.xml><?xml version="1.0" encoding="utf-8"?>
<p:tagLst xmlns:p="http://schemas.openxmlformats.org/presentationml/2006/main">
  <p:tag name="KSO_WM_UNIT_TEXTBOXSTYLE_SHAPETYPE" val="1"/>
  <p:tag name="KSO_WM_UNIT_TEXTBOXSTYLE_ADJUSTLEFT" val="0_15.4063"/>
  <p:tag name="KSO_WM_UNIT_TEXTBOXSTYLE_ADJUSTTOP" val="0_280.0451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54_1*i*1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54_1*i*2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54_1*i*3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TEXTBOXSTYLE_GUID" val="{15976938-e031-4a90-98b0-d1a15d52077f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54_1*i*4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TEXTBOXSTYLE_SHAPETYPE" val="1"/>
  <p:tag name="KSO_WM_UNIT_TEXTBOXSTYLE_ADJUSTLEFT" val="0_177.2923"/>
  <p:tag name="KSO_WM_UNIT_TEXTBOXSTYLE_ADJUSTTOP" val="0_280.0451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54_1*i*5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54_1*i*6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mixed20202554_1*i*7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8"/>
  <p:tag name="KSO_WM_UNIT_ID" val="mixed20202554_1*i*8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TEXTBOXSTYLE_SHAPETYPE" val="1"/>
  <p:tag name="KSO_WM_UNIT_TEXTBOXSTYLE_ADJUSTLEFT" val="0_351.4713"/>
  <p:tag name="KSO_WM_UNIT_TEXTBOXSTYLE_ADJUSTTOP" val="0_280.0451"/>
  <p:tag name="KSO_WM_UNIT_TEXTBOXSTYLE_DECORATEINDEX" val="3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9"/>
  <p:tag name="KSO_WM_UNIT_ID" val="mixed20202554_1*i*9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0"/>
  <p:tag name="KSO_WM_UNIT_ID" val="mixed20202554_1*i*10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1"/>
  <p:tag name="KSO_WM_UNIT_ID" val="mixed20202554_1*i*11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2"/>
  <p:tag name="KSO_WM_UNIT_ID" val="mixed20202554_1*i*12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4_1*f*1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  <p:tag name="KSO_WM_UNIT_TEXTBOXSTYLE_TEMPLATEID" val="3139436"/>
  <p:tag name="KSO_WM_UNIT_TEXTBOXSTYLE_TYPE" val="8"/>
</p:tagLst>
</file>

<file path=ppt/tags/tag6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60.xml><?xml version="1.0" encoding="utf-8"?>
<p:tagLst xmlns:p="http://schemas.openxmlformats.org/presentationml/2006/main">
  <p:tag name="ISPRING_RESOURCE_PATHS_HASH_PRESENTER" val="d199ccc3fe1c59fc39c1e1e1c5cecf5d95f669f"/>
  <p:tag name="ISPRING_PRESENTATION_TITLE" val="创意线条年终总结工作总结PPT模板"/>
</p:tagLst>
</file>

<file path=ppt/tags/tag7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9.xml><?xml version="1.0" encoding="utf-8"?>
<p:tagLst xmlns:p="http://schemas.openxmlformats.org/presentationml/2006/main">
  <p:tag name="KSO_WM_UNIT_TEXTBOXSTYLE_GUID" val="{15976938-e031-4a90-98b0-d1a15d5207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2694</Words>
  <Application>WPS 演示</Application>
  <PresentationFormat>自定义</PresentationFormat>
  <Paragraphs>271</Paragraphs>
  <Slides>28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Arial</vt:lpstr>
      <vt:lpstr>微软雅黑</vt:lpstr>
      <vt:lpstr>Wingdings 3</vt:lpstr>
      <vt:lpstr>等线</vt:lpstr>
      <vt:lpstr>Segoe UI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Arthas</dc:creator>
  <cp:lastModifiedBy>麦当</cp:lastModifiedBy>
  <cp:revision>22</cp:revision>
  <dcterms:created xsi:type="dcterms:W3CDTF">2016-12-01T11:17:00Z</dcterms:created>
  <dcterms:modified xsi:type="dcterms:W3CDTF">2020-10-10T15:59:41Z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